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2"/>
  </p:notesMasterIdLst>
  <p:handoutMasterIdLst>
    <p:handoutMasterId r:id="rId43"/>
  </p:handoutMasterIdLst>
  <p:sldIdLst>
    <p:sldId id="256" r:id="rId2"/>
    <p:sldId id="313" r:id="rId3"/>
    <p:sldId id="304" r:id="rId4"/>
    <p:sldId id="314" r:id="rId5"/>
    <p:sldId id="315" r:id="rId6"/>
    <p:sldId id="305" r:id="rId7"/>
    <p:sldId id="264" r:id="rId8"/>
    <p:sldId id="280" r:id="rId9"/>
    <p:sldId id="278" r:id="rId10"/>
    <p:sldId id="279" r:id="rId11"/>
    <p:sldId id="300" r:id="rId12"/>
    <p:sldId id="307" r:id="rId13"/>
    <p:sldId id="302" r:id="rId14"/>
    <p:sldId id="303" r:id="rId15"/>
    <p:sldId id="317" r:id="rId16"/>
    <p:sldId id="316" r:id="rId17"/>
    <p:sldId id="318" r:id="rId18"/>
    <p:sldId id="265" r:id="rId19"/>
    <p:sldId id="310" r:id="rId20"/>
    <p:sldId id="311" r:id="rId21"/>
    <p:sldId id="312" r:id="rId22"/>
    <p:sldId id="267" r:id="rId23"/>
    <p:sldId id="281" r:id="rId24"/>
    <p:sldId id="270" r:id="rId25"/>
    <p:sldId id="272" r:id="rId26"/>
    <p:sldId id="273" r:id="rId27"/>
    <p:sldId id="274" r:id="rId28"/>
    <p:sldId id="322" r:id="rId29"/>
    <p:sldId id="323" r:id="rId30"/>
    <p:sldId id="320" r:id="rId31"/>
    <p:sldId id="321" r:id="rId32"/>
    <p:sldId id="284" r:id="rId33"/>
    <p:sldId id="285" r:id="rId34"/>
    <p:sldId id="286" r:id="rId35"/>
    <p:sldId id="287" r:id="rId36"/>
    <p:sldId id="288" r:id="rId37"/>
    <p:sldId id="289" r:id="rId38"/>
    <p:sldId id="290" r:id="rId39"/>
    <p:sldId id="291" r:id="rId40"/>
    <p:sldId id="29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60" d="100"/>
          <a:sy n="60" d="100"/>
        </p:scale>
        <p:origin x="-106" y="-322"/>
      </p:cViewPr>
      <p:guideLst>
        <p:guide orient="horz" pos="2160"/>
        <p:guide pos="2880"/>
      </p:guideLst>
    </p:cSldViewPr>
  </p:slideViewPr>
  <p:notesTextViewPr>
    <p:cViewPr>
      <p:scale>
        <a:sx n="100" d="100"/>
        <a:sy n="100" d="100"/>
      </p:scale>
      <p:origin x="0" y="0"/>
    </p:cViewPr>
  </p:notesTextViewPr>
  <p:notesViewPr>
    <p:cSldViewPr showGuides="1">
      <p:cViewPr varScale="1">
        <p:scale>
          <a:sx n="70" d="100"/>
          <a:sy n="70" d="100"/>
        </p:scale>
        <p:origin x="-328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A7142C-F8E1-4D39-922F-263049922B01}" type="slidenum">
              <a:rPr lang="en-US" smtClean="0"/>
              <a:pPr/>
              <a:t>‹#›</a:t>
            </a:fld>
            <a:endParaRPr lang="en-US" dirty="0"/>
          </a:p>
        </p:txBody>
      </p:sp>
    </p:spTree>
    <p:extLst>
      <p:ext uri="{BB962C8B-B14F-4D97-AF65-F5344CB8AC3E}">
        <p14:creationId xmlns:p14="http://schemas.microsoft.com/office/powerpoint/2010/main" val="2160600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C64E53-1351-4AF3-8128-FC0A3B45FD59}" type="datetimeFigureOut">
              <a:rPr lang="en-US" smtClean="0"/>
              <a:pPr/>
              <a:t>7/1/2012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5809F0-C92E-4B6F-A0AE-D4F05856EEAC}" type="slidenum">
              <a:rPr lang="en-US" smtClean="0"/>
              <a:pPr/>
              <a:t>‹#›</a:t>
            </a:fld>
            <a:endParaRPr lang="en-US" dirty="0"/>
          </a:p>
        </p:txBody>
      </p:sp>
    </p:spTree>
    <p:extLst>
      <p:ext uri="{BB962C8B-B14F-4D97-AF65-F5344CB8AC3E}">
        <p14:creationId xmlns:p14="http://schemas.microsoft.com/office/powerpoint/2010/main" val="116851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ftr" sz="quarter" idx="4"/>
          </p:nvPr>
        </p:nvSpPr>
        <p:spPr>
          <a:noFill/>
        </p:spPr>
        <p:txBody>
          <a:bodyPr/>
          <a:lstStyle/>
          <a:p>
            <a:r>
              <a:rPr lang="en-US" smtClean="0">
                <a:solidFill>
                  <a:prstClr val="black"/>
                </a:solidFill>
              </a:rPr>
              <a:t>CS258 S99</a:t>
            </a:r>
          </a:p>
        </p:txBody>
      </p:sp>
      <p:sp>
        <p:nvSpPr>
          <p:cNvPr id="51203" name="Rectangle 5"/>
          <p:cNvSpPr>
            <a:spLocks noGrp="1" noChangeArrowheads="1"/>
          </p:cNvSpPr>
          <p:nvPr>
            <p:ph type="sldNum" sz="quarter" idx="5"/>
          </p:nvPr>
        </p:nvSpPr>
        <p:spPr>
          <a:noFill/>
        </p:spPr>
        <p:txBody>
          <a:bodyPr/>
          <a:lstStyle/>
          <a:p>
            <a:fld id="{3F820165-4394-411C-AF87-E7C46833B652}" type="slidenum">
              <a:rPr lang="en-US" smtClean="0">
                <a:solidFill>
                  <a:prstClr val="black"/>
                </a:solidFill>
              </a:rPr>
              <a:pPr/>
              <a:t>2</a:t>
            </a:fld>
            <a:endParaRPr lang="en-US" smtClean="0">
              <a:solidFill>
                <a:prstClr val="black"/>
              </a:solidFill>
            </a:endParaRPr>
          </a:p>
        </p:txBody>
      </p:sp>
      <p:sp>
        <p:nvSpPr>
          <p:cNvPr id="51204" name="Rectangle 2"/>
          <p:cNvSpPr>
            <a:spLocks noGrp="1" noChangeArrowheads="1"/>
          </p:cNvSpPr>
          <p:nvPr>
            <p:ph type="body" idx="1"/>
          </p:nvPr>
        </p:nvSpPr>
        <p:spPr>
          <a:noFill/>
          <a:ln/>
        </p:spPr>
        <p:txBody>
          <a:bodyPr lIns="90483" tIns="44448" rIns="90483" bIns="44448"/>
          <a:lstStyle/>
          <a:p>
            <a:r>
              <a:rPr lang="en-US" smtClean="0"/>
              <a:t>WS companies used TCP/IP even over LAN</a:t>
            </a:r>
          </a:p>
          <a:p>
            <a:r>
              <a:rPr lang="en-US" smtClean="0"/>
              <a:t>Because early Ethernet controllers were cheap, but not reliable</a:t>
            </a:r>
          </a:p>
        </p:txBody>
      </p:sp>
      <p:sp>
        <p:nvSpPr>
          <p:cNvPr id="51205" name="Rectangle 3"/>
          <p:cNvSpPr>
            <a:spLocks noGrp="1" noRot="1" noChangeAspect="1" noChangeArrowheads="1" noTextEdit="1"/>
          </p:cNvSpPr>
          <p:nvPr>
            <p:ph type="sldImg"/>
          </p:nvPr>
        </p:nvSpPr>
        <p:spPr>
          <a:xfrm>
            <a:off x="1152525" y="692150"/>
            <a:ext cx="4552950" cy="341630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p:spPr>
        <p:txBody>
          <a:bodyPr/>
          <a:lstStyle/>
          <a:p>
            <a:fld id="{4A5D2BF5-6EFD-4C91-8865-2DD3615F29BB}" type="slidenum">
              <a:rPr lang="en-US"/>
              <a:pPr/>
              <a:t>16</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314" name="Picture 2" descr="ppt_titlepage_0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3315" name="Rectangle 3"/>
          <p:cNvSpPr>
            <a:spLocks noGrp="1" noChangeArrowheads="1"/>
          </p:cNvSpPr>
          <p:nvPr>
            <p:ph type="ctrTitle"/>
          </p:nvPr>
        </p:nvSpPr>
        <p:spPr>
          <a:xfrm>
            <a:off x="533400" y="762000"/>
            <a:ext cx="8077200" cy="2133600"/>
          </a:xfrm>
        </p:spPr>
        <p:txBody>
          <a:bodyPr/>
          <a:lstStyle>
            <a:lvl1pPr>
              <a:defRPr sz="4800"/>
            </a:lvl1pPr>
          </a:lstStyle>
          <a:p>
            <a:r>
              <a:rPr lang="en-US" altLang="en-US" smtClean="0"/>
              <a:t>Click to edit Master title style</a:t>
            </a:r>
            <a:endParaRPr lang="en-US" altLang="en-US"/>
          </a:p>
        </p:txBody>
      </p:sp>
      <p:sp>
        <p:nvSpPr>
          <p:cNvPr id="13316" name="Rectangle 4"/>
          <p:cNvSpPr>
            <a:spLocks noGrp="1" noChangeArrowheads="1"/>
          </p:cNvSpPr>
          <p:nvPr>
            <p:ph type="subTitle" idx="1"/>
          </p:nvPr>
        </p:nvSpPr>
        <p:spPr>
          <a:xfrm>
            <a:off x="533400" y="3124200"/>
            <a:ext cx="8077200" cy="2362200"/>
          </a:xfrm>
        </p:spPr>
        <p:txBody>
          <a:bodyPr/>
          <a:lstStyle>
            <a:lvl1pPr marL="0" indent="0">
              <a:buFont typeface="Wingdings" pitchFamily="2" charset="2"/>
              <a:buNone/>
              <a:defRPr sz="3200">
                <a:solidFill>
                  <a:srgbClr val="2D6CC0"/>
                </a:solidFill>
                <a:effectLst>
                  <a:outerShdw blurRad="38100" dist="38100" dir="2700000" algn="tl">
                    <a:srgbClr val="C0C0C0"/>
                  </a:outerShdw>
                </a:effectLst>
              </a:defRPr>
            </a:lvl1pPr>
          </a:lstStyle>
          <a:p>
            <a:r>
              <a:rPr lang="en-US" altLang="en-US" smtClean="0"/>
              <a:t>Click to edit Master subtitle style</a:t>
            </a:r>
            <a:endParaRPr lang="en-US" altLang="en-US"/>
          </a:p>
        </p:txBody>
      </p:sp>
      <p:sp>
        <p:nvSpPr>
          <p:cNvPr id="13317" name="Rectangle 5"/>
          <p:cNvSpPr>
            <a:spLocks noGrp="1" noChangeArrowheads="1"/>
          </p:cNvSpPr>
          <p:nvPr>
            <p:ph type="dt" sz="half" idx="2"/>
          </p:nvPr>
        </p:nvSpPr>
        <p:spPr/>
        <p:txBody>
          <a:bodyPr/>
          <a:lstStyle>
            <a:lvl1pPr>
              <a:defRPr/>
            </a:lvl1pPr>
          </a:lstStyle>
          <a:p>
            <a:r>
              <a:rPr lang="en-US" smtClean="0"/>
              <a:t>ECE 671</a:t>
            </a:r>
            <a:endParaRPr lang="en-US" dirty="0"/>
          </a:p>
        </p:txBody>
      </p:sp>
      <p:sp>
        <p:nvSpPr>
          <p:cNvPr id="13318" name="Rectangle 6"/>
          <p:cNvSpPr>
            <a:spLocks noGrp="1" noChangeArrowheads="1"/>
          </p:cNvSpPr>
          <p:nvPr>
            <p:ph type="ftr" sz="quarter" idx="3"/>
          </p:nvPr>
        </p:nvSpPr>
        <p:spPr/>
        <p:txBody>
          <a:bodyPr/>
          <a:lstStyle>
            <a:lvl1pPr>
              <a:defRPr/>
            </a:lvl1pPr>
          </a:lstStyle>
          <a:p>
            <a:r>
              <a:rPr lang="en-US" smtClean="0"/>
              <a:t>© 2011 Tilman Wolf</a:t>
            </a:r>
            <a:endParaRPr lang="en-US" dirty="0"/>
          </a:p>
        </p:txBody>
      </p:sp>
      <p:sp>
        <p:nvSpPr>
          <p:cNvPr id="13319" name="Rectangle 7"/>
          <p:cNvSpPr>
            <a:spLocks noGrp="1" noChangeArrowheads="1"/>
          </p:cNvSpPr>
          <p:nvPr>
            <p:ph type="sldNum" sz="quarter" idx="4"/>
          </p:nvPr>
        </p:nvSpPr>
        <p:spPr/>
        <p:txBody>
          <a:bodyPr/>
          <a:lstStyle>
            <a:lvl1pPr>
              <a:defRPr/>
            </a:lvl1pPr>
          </a:lstStyle>
          <a:p>
            <a:fld id="{B6F15528-21DE-4FAA-801E-634DDDAF4B2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ECE 671</a:t>
            </a:r>
            <a:endParaRPr lang="en-US" dirty="0"/>
          </a:p>
        </p:txBody>
      </p:sp>
      <p:sp>
        <p:nvSpPr>
          <p:cNvPr id="5" name="Footer Placeholder 4"/>
          <p:cNvSpPr>
            <a:spLocks noGrp="1"/>
          </p:cNvSpPr>
          <p:nvPr>
            <p:ph type="ftr" sz="quarter" idx="11"/>
          </p:nvPr>
        </p:nvSpPr>
        <p:spPr/>
        <p:txBody>
          <a:bodyPr/>
          <a:lstStyle>
            <a:lvl1pPr>
              <a:defRPr/>
            </a:lvl1pPr>
          </a:lstStyle>
          <a:p>
            <a:r>
              <a:rPr lang="en-US" smtClean="0"/>
              <a:t>© 2011 Tilman Wolf</a:t>
            </a:r>
            <a:endParaRPr lang="en-US" dirty="0"/>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0"/>
            <a:ext cx="60198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ECE 671</a:t>
            </a:r>
            <a:endParaRPr lang="en-US" dirty="0"/>
          </a:p>
        </p:txBody>
      </p:sp>
      <p:sp>
        <p:nvSpPr>
          <p:cNvPr id="5" name="Footer Placeholder 4"/>
          <p:cNvSpPr>
            <a:spLocks noGrp="1"/>
          </p:cNvSpPr>
          <p:nvPr>
            <p:ph type="ftr" sz="quarter" idx="11"/>
          </p:nvPr>
        </p:nvSpPr>
        <p:spPr/>
        <p:txBody>
          <a:bodyPr/>
          <a:lstStyle>
            <a:lvl1pPr>
              <a:defRPr/>
            </a:lvl1pPr>
          </a:lstStyle>
          <a:p>
            <a:r>
              <a:rPr lang="en-US" smtClean="0"/>
              <a:t>© 2011 Tilman Wolf</a:t>
            </a:r>
            <a:endParaRPr lang="en-US" dirty="0"/>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ECE 671</a:t>
            </a:r>
            <a:endParaRPr lang="en-US" dirty="0"/>
          </a:p>
        </p:txBody>
      </p:sp>
      <p:sp>
        <p:nvSpPr>
          <p:cNvPr id="5" name="Footer Placeholder 4"/>
          <p:cNvSpPr>
            <a:spLocks noGrp="1"/>
          </p:cNvSpPr>
          <p:nvPr>
            <p:ph type="ftr" sz="quarter" idx="11"/>
          </p:nvPr>
        </p:nvSpPr>
        <p:spPr/>
        <p:txBody>
          <a:bodyPr/>
          <a:lstStyle>
            <a:lvl1pPr>
              <a:defRPr/>
            </a:lvl1pPr>
          </a:lstStyle>
          <a:p>
            <a:r>
              <a:rPr lang="en-US" smtClean="0"/>
              <a:t>© 2011 Tilman Wolf</a:t>
            </a:r>
            <a:endParaRPr lang="en-US" dirty="0"/>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ECE 671</a:t>
            </a:r>
            <a:endParaRPr lang="en-US" dirty="0"/>
          </a:p>
        </p:txBody>
      </p:sp>
      <p:sp>
        <p:nvSpPr>
          <p:cNvPr id="5" name="Footer Placeholder 4"/>
          <p:cNvSpPr>
            <a:spLocks noGrp="1"/>
          </p:cNvSpPr>
          <p:nvPr>
            <p:ph type="ftr" sz="quarter" idx="11"/>
          </p:nvPr>
        </p:nvSpPr>
        <p:spPr/>
        <p:txBody>
          <a:bodyPr/>
          <a:lstStyle>
            <a:lvl1pPr>
              <a:defRPr/>
            </a:lvl1pPr>
          </a:lstStyle>
          <a:p>
            <a:r>
              <a:rPr lang="en-US" smtClean="0"/>
              <a:t>© 2011 Tilman Wolf</a:t>
            </a:r>
            <a:endParaRPr lang="en-US" dirty="0"/>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ECE 671</a:t>
            </a:r>
            <a:endParaRPr lang="en-US" dirty="0"/>
          </a:p>
        </p:txBody>
      </p:sp>
      <p:sp>
        <p:nvSpPr>
          <p:cNvPr id="6" name="Footer Placeholder 5"/>
          <p:cNvSpPr>
            <a:spLocks noGrp="1"/>
          </p:cNvSpPr>
          <p:nvPr>
            <p:ph type="ftr" sz="quarter" idx="11"/>
          </p:nvPr>
        </p:nvSpPr>
        <p:spPr/>
        <p:txBody>
          <a:bodyPr/>
          <a:lstStyle>
            <a:lvl1pPr>
              <a:defRPr/>
            </a:lvl1pPr>
          </a:lstStyle>
          <a:p>
            <a:r>
              <a:rPr lang="en-US" smtClean="0"/>
              <a:t>© 2011 Tilman Wolf</a:t>
            </a:r>
            <a:endParaRPr lang="en-US" dirty="0"/>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ECE 671</a:t>
            </a:r>
            <a:endParaRPr lang="en-US" dirty="0"/>
          </a:p>
        </p:txBody>
      </p:sp>
      <p:sp>
        <p:nvSpPr>
          <p:cNvPr id="8" name="Footer Placeholder 7"/>
          <p:cNvSpPr>
            <a:spLocks noGrp="1"/>
          </p:cNvSpPr>
          <p:nvPr>
            <p:ph type="ftr" sz="quarter" idx="11"/>
          </p:nvPr>
        </p:nvSpPr>
        <p:spPr/>
        <p:txBody>
          <a:bodyPr/>
          <a:lstStyle>
            <a:lvl1pPr>
              <a:defRPr/>
            </a:lvl1pPr>
          </a:lstStyle>
          <a:p>
            <a:r>
              <a:rPr lang="en-US" smtClean="0"/>
              <a:t>© 2011 Tilman Wolf</a:t>
            </a:r>
            <a:endParaRPr lang="en-US" dirty="0"/>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ECE 671</a:t>
            </a:r>
            <a:endParaRPr lang="en-US" dirty="0"/>
          </a:p>
        </p:txBody>
      </p:sp>
      <p:sp>
        <p:nvSpPr>
          <p:cNvPr id="4" name="Footer Placeholder 3"/>
          <p:cNvSpPr>
            <a:spLocks noGrp="1"/>
          </p:cNvSpPr>
          <p:nvPr>
            <p:ph type="ftr" sz="quarter" idx="11"/>
          </p:nvPr>
        </p:nvSpPr>
        <p:spPr/>
        <p:txBody>
          <a:bodyPr/>
          <a:lstStyle>
            <a:lvl1pPr>
              <a:defRPr/>
            </a:lvl1pPr>
          </a:lstStyle>
          <a:p>
            <a:r>
              <a:rPr lang="en-US" smtClean="0"/>
              <a:t>© 2011 Tilman Wolf</a:t>
            </a:r>
            <a:endParaRPr lang="en-US" dirty="0"/>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ECE 671</a:t>
            </a:r>
            <a:endParaRPr lang="en-US" dirty="0"/>
          </a:p>
        </p:txBody>
      </p:sp>
      <p:sp>
        <p:nvSpPr>
          <p:cNvPr id="3" name="Footer Placeholder 2"/>
          <p:cNvSpPr>
            <a:spLocks noGrp="1"/>
          </p:cNvSpPr>
          <p:nvPr>
            <p:ph type="ftr" sz="quarter" idx="11"/>
          </p:nvPr>
        </p:nvSpPr>
        <p:spPr/>
        <p:txBody>
          <a:bodyPr/>
          <a:lstStyle>
            <a:lvl1pPr>
              <a:defRPr/>
            </a:lvl1pPr>
          </a:lstStyle>
          <a:p>
            <a:r>
              <a:rPr lang="en-US" smtClean="0"/>
              <a:t>© 2011 Tilman Wolf</a:t>
            </a:r>
            <a:endParaRPr lang="en-US" dirty="0"/>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ECE 671</a:t>
            </a:r>
            <a:endParaRPr lang="en-US" dirty="0"/>
          </a:p>
        </p:txBody>
      </p:sp>
      <p:sp>
        <p:nvSpPr>
          <p:cNvPr id="6" name="Footer Placeholder 5"/>
          <p:cNvSpPr>
            <a:spLocks noGrp="1"/>
          </p:cNvSpPr>
          <p:nvPr>
            <p:ph type="ftr" sz="quarter" idx="11"/>
          </p:nvPr>
        </p:nvSpPr>
        <p:spPr/>
        <p:txBody>
          <a:bodyPr/>
          <a:lstStyle>
            <a:lvl1pPr>
              <a:defRPr/>
            </a:lvl1pPr>
          </a:lstStyle>
          <a:p>
            <a:r>
              <a:rPr lang="en-US" smtClean="0"/>
              <a:t>© 2011 Tilman Wolf</a:t>
            </a:r>
            <a:endParaRPr lang="en-US" dirty="0"/>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ECE 671</a:t>
            </a:r>
            <a:endParaRPr lang="en-US" dirty="0"/>
          </a:p>
        </p:txBody>
      </p:sp>
      <p:sp>
        <p:nvSpPr>
          <p:cNvPr id="6" name="Footer Placeholder 5"/>
          <p:cNvSpPr>
            <a:spLocks noGrp="1"/>
          </p:cNvSpPr>
          <p:nvPr>
            <p:ph type="ftr" sz="quarter" idx="11"/>
          </p:nvPr>
        </p:nvSpPr>
        <p:spPr/>
        <p:txBody>
          <a:bodyPr/>
          <a:lstStyle>
            <a:lvl1pPr>
              <a:defRPr/>
            </a:lvl1pPr>
          </a:lstStyle>
          <a:p>
            <a:r>
              <a:rPr lang="en-US" smtClean="0"/>
              <a:t>© 2011 Tilman Wolf</a:t>
            </a:r>
            <a:endParaRPr lang="en-US" dirty="0"/>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ppt_generic_backgrpund"/>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12291" name="Rectangle 3"/>
          <p:cNvSpPr>
            <a:spLocks noGrp="1" noChangeArrowheads="1"/>
          </p:cNvSpPr>
          <p:nvPr>
            <p:ph type="title"/>
          </p:nvPr>
        </p:nvSpPr>
        <p:spPr bwMode="auto">
          <a:xfrm>
            <a:off x="457200" y="685800"/>
            <a:ext cx="8229600" cy="762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单击此处编辑母版标题样式</a:t>
            </a:r>
          </a:p>
        </p:txBody>
      </p:sp>
      <p:sp>
        <p:nvSpPr>
          <p:cNvPr id="12292" name="Rectangle 4"/>
          <p:cNvSpPr>
            <a:spLocks noGrp="1" noChangeArrowheads="1"/>
          </p:cNvSpPr>
          <p:nvPr>
            <p:ph type="body" idx="1"/>
          </p:nvPr>
        </p:nvSpPr>
        <p:spPr bwMode="auto">
          <a:xfrm>
            <a:off x="457200" y="15240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单击此处编辑母版文本样式</a:t>
            </a:r>
          </a:p>
          <a:p>
            <a:pPr lvl="1"/>
            <a:r>
              <a:rPr lang="en-US" altLang="en-US" smtClean="0"/>
              <a:t>第二级</a:t>
            </a:r>
          </a:p>
          <a:p>
            <a:pPr lvl="2"/>
            <a:r>
              <a:rPr lang="en-US" altLang="en-US" smtClean="0"/>
              <a:t>第三级</a:t>
            </a:r>
          </a:p>
          <a:p>
            <a:pPr lvl="3"/>
            <a:r>
              <a:rPr lang="en-US" altLang="en-US" smtClean="0"/>
              <a:t>第四级</a:t>
            </a:r>
          </a:p>
          <a:p>
            <a:pPr lvl="4"/>
            <a:r>
              <a:rPr lang="en-US" altLang="en-US" smtClean="0"/>
              <a:t>第五级</a:t>
            </a:r>
          </a:p>
        </p:txBody>
      </p:sp>
      <p:sp>
        <p:nvSpPr>
          <p:cNvPr id="12293" name="Rectangle 5"/>
          <p:cNvSpPr>
            <a:spLocks noGrp="1" noChangeArrowheads="1"/>
          </p:cNvSpPr>
          <p:nvPr>
            <p:ph type="dt" sz="half" idx="2"/>
          </p:nvPr>
        </p:nvSpPr>
        <p:spPr bwMode="auto">
          <a:xfrm>
            <a:off x="457200" y="64008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r>
              <a:rPr lang="en-US" smtClean="0"/>
              <a:t>ECE 671</a:t>
            </a:r>
            <a:endParaRPr lang="en-US" dirty="0"/>
          </a:p>
        </p:txBody>
      </p:sp>
      <p:sp>
        <p:nvSpPr>
          <p:cNvPr id="12294" name="Rectangle 6"/>
          <p:cNvSpPr>
            <a:spLocks noGrp="1" noChangeArrowheads="1"/>
          </p:cNvSpPr>
          <p:nvPr>
            <p:ph type="ftr" sz="quarter" idx="3"/>
          </p:nvPr>
        </p:nvSpPr>
        <p:spPr bwMode="auto">
          <a:xfrm>
            <a:off x="3124200" y="64008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r>
              <a:rPr lang="en-US" smtClean="0"/>
              <a:t>© 2011 Tilman Wolf</a:t>
            </a:r>
            <a:endParaRPr lang="en-US" dirty="0"/>
          </a:p>
        </p:txBody>
      </p:sp>
      <p:sp>
        <p:nvSpPr>
          <p:cNvPr id="12295" name="Rectangle 7"/>
          <p:cNvSpPr>
            <a:spLocks noGrp="1" noChangeArrowheads="1"/>
          </p:cNvSpPr>
          <p:nvPr>
            <p:ph type="sldNum" sz="quarter" idx="4"/>
          </p:nvPr>
        </p:nvSpPr>
        <p:spPr bwMode="auto">
          <a:xfrm>
            <a:off x="6553200" y="64008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p:txStyles>
    <p:titleStyle>
      <a:lvl1pPr algn="l" rtl="0" eaLnBrk="1" fontAlgn="base" hangingPunct="1">
        <a:spcBef>
          <a:spcPct val="0"/>
        </a:spcBef>
        <a:spcAft>
          <a:spcPct val="0"/>
        </a:spcAft>
        <a:defRPr sz="3900" b="1">
          <a:solidFill>
            <a:schemeClr val="tx1"/>
          </a:solidFill>
          <a:latin typeface="+mj-lt"/>
          <a:ea typeface="+mj-ea"/>
          <a:cs typeface="+mj-cs"/>
        </a:defRPr>
      </a:lvl1pPr>
      <a:lvl2pPr algn="l" rtl="0" eaLnBrk="1" fontAlgn="base" hangingPunct="1">
        <a:spcBef>
          <a:spcPct val="0"/>
        </a:spcBef>
        <a:spcAft>
          <a:spcPct val="0"/>
        </a:spcAft>
        <a:defRPr sz="3900" b="1">
          <a:solidFill>
            <a:schemeClr val="tx1"/>
          </a:solidFill>
          <a:latin typeface="Arial" charset="0"/>
        </a:defRPr>
      </a:lvl2pPr>
      <a:lvl3pPr algn="l" rtl="0" eaLnBrk="1" fontAlgn="base" hangingPunct="1">
        <a:spcBef>
          <a:spcPct val="0"/>
        </a:spcBef>
        <a:spcAft>
          <a:spcPct val="0"/>
        </a:spcAft>
        <a:defRPr sz="3900" b="1">
          <a:solidFill>
            <a:schemeClr val="tx1"/>
          </a:solidFill>
          <a:latin typeface="Arial" charset="0"/>
        </a:defRPr>
      </a:lvl3pPr>
      <a:lvl4pPr algn="l" rtl="0" eaLnBrk="1" fontAlgn="base" hangingPunct="1">
        <a:spcBef>
          <a:spcPct val="0"/>
        </a:spcBef>
        <a:spcAft>
          <a:spcPct val="0"/>
        </a:spcAft>
        <a:defRPr sz="3900" b="1">
          <a:solidFill>
            <a:schemeClr val="tx1"/>
          </a:solidFill>
          <a:latin typeface="Arial" charset="0"/>
        </a:defRPr>
      </a:lvl4pPr>
      <a:lvl5pPr algn="l" rtl="0" eaLnBrk="1" fontAlgn="base" hangingPunct="1">
        <a:spcBef>
          <a:spcPct val="0"/>
        </a:spcBef>
        <a:spcAft>
          <a:spcPct val="0"/>
        </a:spcAft>
        <a:defRPr sz="3900" b="1">
          <a:solidFill>
            <a:schemeClr val="tx1"/>
          </a:solidFill>
          <a:latin typeface="Arial" charset="0"/>
        </a:defRPr>
      </a:lvl5pPr>
      <a:lvl6pPr marL="457200" algn="l" rtl="0" eaLnBrk="1" fontAlgn="base" hangingPunct="1">
        <a:spcBef>
          <a:spcPct val="0"/>
        </a:spcBef>
        <a:spcAft>
          <a:spcPct val="0"/>
        </a:spcAft>
        <a:defRPr sz="3900" b="1">
          <a:solidFill>
            <a:schemeClr val="tx1"/>
          </a:solidFill>
          <a:latin typeface="Arial" charset="0"/>
        </a:defRPr>
      </a:lvl6pPr>
      <a:lvl7pPr marL="914400" algn="l" rtl="0" eaLnBrk="1" fontAlgn="base" hangingPunct="1">
        <a:spcBef>
          <a:spcPct val="0"/>
        </a:spcBef>
        <a:spcAft>
          <a:spcPct val="0"/>
        </a:spcAft>
        <a:defRPr sz="3900" b="1">
          <a:solidFill>
            <a:schemeClr val="tx1"/>
          </a:solidFill>
          <a:latin typeface="Arial" charset="0"/>
        </a:defRPr>
      </a:lvl7pPr>
      <a:lvl8pPr marL="1371600" algn="l" rtl="0" eaLnBrk="1" fontAlgn="base" hangingPunct="1">
        <a:spcBef>
          <a:spcPct val="0"/>
        </a:spcBef>
        <a:spcAft>
          <a:spcPct val="0"/>
        </a:spcAft>
        <a:defRPr sz="3900" b="1">
          <a:solidFill>
            <a:schemeClr val="tx1"/>
          </a:solidFill>
          <a:latin typeface="Arial" charset="0"/>
        </a:defRPr>
      </a:lvl8pPr>
      <a:lvl9pPr marL="1828800" algn="l" rtl="0" eaLnBrk="1" fontAlgn="base" hangingPunct="1">
        <a:spcBef>
          <a:spcPct val="0"/>
        </a:spcBef>
        <a:spcAft>
          <a:spcPct val="0"/>
        </a:spcAft>
        <a:defRPr sz="3900" b="1">
          <a:solidFill>
            <a:schemeClr val="tx1"/>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Blip>
          <a:blip r:embed="rId14"/>
        </a:buBlip>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Blip>
          <a:blip r:embed="rId15"/>
        </a:buBlip>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Blip>
          <a:blip r:embed="rId16"/>
        </a:buBlip>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Blip>
          <a:blip r:embed="rId15"/>
        </a:buBlip>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Blip>
          <a:blip r:embed="rId16"/>
        </a:buBlip>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Blip>
          <a:blip r:embed="rId16"/>
        </a:buBlip>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Blip>
          <a:blip r:embed="rId16"/>
        </a:buBlip>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Blip>
          <a:blip r:embed="rId16"/>
        </a:buBlip>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Blip>
          <a:blip r:embed="rId16"/>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4.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6.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7.emf"/></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9.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0.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1.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2.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3.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24.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25.emf"/></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26.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28.emf"/><Relationship Id="rId5" Type="http://schemas.openxmlformats.org/officeDocument/2006/relationships/oleObject" Target="../embeddings/oleObject19.bin"/><Relationship Id="rId4" Type="http://schemas.openxmlformats.org/officeDocument/2006/relationships/image" Target="../media/image2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0000"/>
                </a:solidFill>
              </a:rPr>
              <a:t>Lecture 3</a:t>
            </a:r>
            <a:endParaRPr lang="en-US" dirty="0">
              <a:solidFill>
                <a:srgbClr val="FF0000"/>
              </a:solidFill>
            </a:endParaRPr>
          </a:p>
        </p:txBody>
      </p:sp>
      <p:sp>
        <p:nvSpPr>
          <p:cNvPr id="3" name="Subtitle 2"/>
          <p:cNvSpPr>
            <a:spLocks noGrp="1"/>
          </p:cNvSpPr>
          <p:nvPr>
            <p:ph type="subTitle" idx="1"/>
          </p:nvPr>
        </p:nvSpPr>
        <p:spPr/>
        <p:txBody>
          <a:bodyPr/>
          <a:lstStyle/>
          <a:p>
            <a:r>
              <a:rPr lang="en-US" dirty="0" smtClean="0"/>
              <a:t>Review of Internet Protocols</a:t>
            </a:r>
            <a:br>
              <a:rPr lang="en-US" dirty="0" smtClean="0"/>
            </a:br>
            <a:r>
              <a:rPr lang="en-US" dirty="0" smtClean="0"/>
              <a:t>Transport Layer</a:t>
            </a:r>
            <a:endParaRPr lang="en-US" dirty="0"/>
          </a:p>
        </p:txBody>
      </p:sp>
    </p:spTree>
    <p:extLst>
      <p:ext uri="{BB962C8B-B14F-4D97-AF65-F5344CB8AC3E}">
        <p14:creationId xmlns:p14="http://schemas.microsoft.com/office/powerpoint/2010/main" val="1776574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Datagrams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Datagrams are forwarded independently</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102845844"/>
              </p:ext>
            </p:extLst>
          </p:nvPr>
        </p:nvGraphicFramePr>
        <p:xfrm>
          <a:off x="1260475" y="1931988"/>
          <a:ext cx="6588125" cy="4621212"/>
        </p:xfrm>
        <a:graphic>
          <a:graphicData uri="http://schemas.openxmlformats.org/presentationml/2006/ole">
            <mc:AlternateContent xmlns:mc="http://schemas.openxmlformats.org/markup-compatibility/2006">
              <mc:Choice xmlns:v="urn:schemas-microsoft-com:vml" Requires="v">
                <p:oleObj spid="_x0000_s49160" name="Visio" r:id="rId3" imgW="6588057" imgH="4621602" progId="">
                  <p:embed/>
                </p:oleObj>
              </mc:Choice>
              <mc:Fallback>
                <p:oleObj name="Visio" r:id="rId3" imgW="6588057" imgH="4621602"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475" y="1931988"/>
                        <a:ext cx="6588125" cy="4621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74102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noFill/>
        </p:spPr>
        <p:txBody>
          <a:bodyPr lIns="90487" tIns="44450" rIns="90487" bIns="44450"/>
          <a:lstStyle/>
          <a:p>
            <a:r>
              <a:rPr lang="en-US" dirty="0" smtClean="0">
                <a:solidFill>
                  <a:srgbClr val="FF0000"/>
                </a:solidFill>
              </a:rPr>
              <a:t>TCP/IP packet</a:t>
            </a:r>
          </a:p>
        </p:txBody>
      </p:sp>
      <p:sp>
        <p:nvSpPr>
          <p:cNvPr id="17413" name="Rectangle 3"/>
          <p:cNvSpPr>
            <a:spLocks noGrp="1" noChangeArrowheads="1"/>
          </p:cNvSpPr>
          <p:nvPr>
            <p:ph idx="1"/>
          </p:nvPr>
        </p:nvSpPr>
        <p:spPr>
          <a:xfrm>
            <a:off x="685800" y="1600200"/>
            <a:ext cx="4533900" cy="4114800"/>
          </a:xfrm>
          <a:noFill/>
        </p:spPr>
        <p:txBody>
          <a:bodyPr lIns="90487" tIns="44450" rIns="90487" bIns="44450">
            <a:normAutofit fontScale="92500" lnSpcReduction="20000"/>
          </a:bodyPr>
          <a:lstStyle/>
          <a:p>
            <a:pPr>
              <a:lnSpc>
                <a:spcPct val="80000"/>
              </a:lnSpc>
            </a:pPr>
            <a:r>
              <a:rPr lang="en-US" dirty="0" smtClean="0"/>
              <a:t>Application sends message</a:t>
            </a:r>
          </a:p>
          <a:p>
            <a:pPr>
              <a:lnSpc>
                <a:spcPct val="80000"/>
              </a:lnSpc>
            </a:pPr>
            <a:r>
              <a:rPr lang="en-US" dirty="0" smtClean="0"/>
              <a:t>TCP breaks into 64KB segments, adds 20B header</a:t>
            </a:r>
          </a:p>
          <a:p>
            <a:pPr>
              <a:lnSpc>
                <a:spcPct val="80000"/>
              </a:lnSpc>
            </a:pPr>
            <a:r>
              <a:rPr lang="en-US" dirty="0" smtClean="0"/>
              <a:t>IP adds 20B header, sends to network</a:t>
            </a:r>
          </a:p>
          <a:p>
            <a:pPr>
              <a:lnSpc>
                <a:spcPct val="80000"/>
              </a:lnSpc>
            </a:pPr>
            <a:r>
              <a:rPr lang="en-US" dirty="0" smtClean="0"/>
              <a:t>If Ethernet, broken into 1500B packets with headers, trailers</a:t>
            </a:r>
          </a:p>
          <a:p>
            <a:pPr>
              <a:lnSpc>
                <a:spcPct val="80000"/>
              </a:lnSpc>
            </a:pPr>
            <a:r>
              <a:rPr lang="en-US" dirty="0" smtClean="0"/>
              <a:t>Header, trailers have length field, destination, window number, version, ...</a:t>
            </a:r>
          </a:p>
        </p:txBody>
      </p:sp>
      <p:sp>
        <p:nvSpPr>
          <p:cNvPr id="17411" name="Slide Number Placeholder 5"/>
          <p:cNvSpPr>
            <a:spLocks noGrp="1"/>
          </p:cNvSpPr>
          <p:nvPr>
            <p:ph type="sldNum" sz="quarter" idx="12"/>
          </p:nvPr>
        </p:nvSpPr>
        <p:spPr>
          <a:noFill/>
        </p:spPr>
        <p:txBody>
          <a:bodyPr/>
          <a:lstStyle/>
          <a:p>
            <a:fld id="{F86B1979-0168-4DEA-8552-6C526489FBC2}" type="slidenum">
              <a:rPr lang="en-US" smtClean="0"/>
              <a:pPr/>
              <a:t>11</a:t>
            </a:fld>
            <a:endParaRPr lang="en-US" b="0" smtClean="0"/>
          </a:p>
        </p:txBody>
      </p:sp>
      <p:sp>
        <p:nvSpPr>
          <p:cNvPr id="17414" name="Rectangle 4"/>
          <p:cNvSpPr>
            <a:spLocks noChangeArrowheads="1"/>
          </p:cNvSpPr>
          <p:nvPr/>
        </p:nvSpPr>
        <p:spPr bwMode="auto">
          <a:xfrm>
            <a:off x="5816600" y="3435350"/>
            <a:ext cx="2101850" cy="2120900"/>
          </a:xfrm>
          <a:prstGeom prst="rect">
            <a:avLst/>
          </a:prstGeom>
          <a:noFill/>
          <a:ln w="50800">
            <a:solidFill>
              <a:srgbClr val="FE9B03"/>
            </a:solidFill>
            <a:miter lim="800000"/>
            <a:headEnd/>
            <a:tailEnd/>
          </a:ln>
        </p:spPr>
        <p:txBody>
          <a:bodyPr wrap="none" anchor="ctr"/>
          <a:lstStyle/>
          <a:p>
            <a:endParaRPr lang="en-US"/>
          </a:p>
        </p:txBody>
      </p:sp>
      <p:sp>
        <p:nvSpPr>
          <p:cNvPr id="17415" name="Rectangle 5"/>
          <p:cNvSpPr>
            <a:spLocks noChangeArrowheads="1"/>
          </p:cNvSpPr>
          <p:nvPr/>
        </p:nvSpPr>
        <p:spPr bwMode="auto">
          <a:xfrm>
            <a:off x="6291263" y="4086225"/>
            <a:ext cx="1184275" cy="650875"/>
          </a:xfrm>
          <a:prstGeom prst="rect">
            <a:avLst/>
          </a:prstGeom>
          <a:noFill/>
          <a:ln w="12700">
            <a:noFill/>
            <a:miter lim="800000"/>
            <a:headEnd/>
            <a:tailEnd/>
          </a:ln>
        </p:spPr>
        <p:txBody>
          <a:bodyPr wrap="none" lIns="90487" tIns="44450" rIns="90487" bIns="44450">
            <a:spAutoFit/>
          </a:bodyPr>
          <a:lstStyle/>
          <a:p>
            <a:pPr algn="ctr"/>
            <a:r>
              <a:rPr lang="en-US" sz="1800" b="1"/>
              <a:t>TCP data</a:t>
            </a:r>
          </a:p>
          <a:p>
            <a:pPr algn="ctr"/>
            <a:r>
              <a:rPr lang="en-US" sz="1800" b="1"/>
              <a:t>(≤ 64KB)</a:t>
            </a:r>
          </a:p>
        </p:txBody>
      </p:sp>
      <p:sp>
        <p:nvSpPr>
          <p:cNvPr id="17416" name="Rectangle 6"/>
          <p:cNvSpPr>
            <a:spLocks noChangeArrowheads="1"/>
          </p:cNvSpPr>
          <p:nvPr/>
        </p:nvSpPr>
        <p:spPr bwMode="auto">
          <a:xfrm>
            <a:off x="5816600" y="2959100"/>
            <a:ext cx="2120900" cy="463550"/>
          </a:xfrm>
          <a:prstGeom prst="rect">
            <a:avLst/>
          </a:prstGeom>
          <a:solidFill>
            <a:schemeClr val="bg1"/>
          </a:solidFill>
          <a:ln w="50800">
            <a:solidFill>
              <a:srgbClr val="FE9B03"/>
            </a:solidFill>
            <a:miter lim="800000"/>
            <a:headEnd/>
            <a:tailEnd/>
          </a:ln>
        </p:spPr>
        <p:txBody>
          <a:bodyPr wrap="none" anchor="ctr"/>
          <a:lstStyle/>
          <a:p>
            <a:endParaRPr lang="en-US"/>
          </a:p>
        </p:txBody>
      </p:sp>
      <p:sp>
        <p:nvSpPr>
          <p:cNvPr id="17417" name="Rectangle 7"/>
          <p:cNvSpPr>
            <a:spLocks noChangeArrowheads="1"/>
          </p:cNvSpPr>
          <p:nvPr/>
        </p:nvSpPr>
        <p:spPr bwMode="auto">
          <a:xfrm>
            <a:off x="6132513" y="3038475"/>
            <a:ext cx="1489075" cy="376238"/>
          </a:xfrm>
          <a:prstGeom prst="rect">
            <a:avLst/>
          </a:prstGeom>
          <a:noFill/>
          <a:ln w="12700">
            <a:noFill/>
            <a:miter lim="800000"/>
            <a:headEnd/>
            <a:tailEnd/>
          </a:ln>
        </p:spPr>
        <p:txBody>
          <a:bodyPr wrap="none" lIns="90487" tIns="44450" rIns="90487" bIns="44450">
            <a:spAutoFit/>
          </a:bodyPr>
          <a:lstStyle/>
          <a:p>
            <a:r>
              <a:rPr lang="en-US" sz="1800" b="1"/>
              <a:t>TCP Header</a:t>
            </a:r>
          </a:p>
        </p:txBody>
      </p:sp>
      <p:sp>
        <p:nvSpPr>
          <p:cNvPr id="17418" name="Rectangle 8"/>
          <p:cNvSpPr>
            <a:spLocks noChangeArrowheads="1"/>
          </p:cNvSpPr>
          <p:nvPr/>
        </p:nvSpPr>
        <p:spPr bwMode="auto">
          <a:xfrm>
            <a:off x="5740400" y="2368550"/>
            <a:ext cx="2273300" cy="463550"/>
          </a:xfrm>
          <a:prstGeom prst="rect">
            <a:avLst/>
          </a:prstGeom>
          <a:solidFill>
            <a:schemeClr val="bg1"/>
          </a:solidFill>
          <a:ln w="50800">
            <a:solidFill>
              <a:schemeClr val="accent1"/>
            </a:solidFill>
            <a:miter lim="800000"/>
            <a:headEnd/>
            <a:tailEnd/>
          </a:ln>
        </p:spPr>
        <p:txBody>
          <a:bodyPr wrap="none" anchor="ctr"/>
          <a:lstStyle/>
          <a:p>
            <a:endParaRPr lang="en-US"/>
          </a:p>
        </p:txBody>
      </p:sp>
      <p:sp>
        <p:nvSpPr>
          <p:cNvPr id="17419" name="Rectangle 9"/>
          <p:cNvSpPr>
            <a:spLocks noChangeArrowheads="1"/>
          </p:cNvSpPr>
          <p:nvPr/>
        </p:nvSpPr>
        <p:spPr bwMode="auto">
          <a:xfrm>
            <a:off x="5999163" y="2398713"/>
            <a:ext cx="1600200" cy="466725"/>
          </a:xfrm>
          <a:prstGeom prst="rect">
            <a:avLst/>
          </a:prstGeom>
          <a:noFill/>
          <a:ln w="12700">
            <a:noFill/>
            <a:miter lim="800000"/>
            <a:headEnd/>
            <a:tailEnd/>
          </a:ln>
        </p:spPr>
        <p:txBody>
          <a:bodyPr wrap="none" lIns="90487" tIns="44450" rIns="90487" bIns="44450">
            <a:spAutoFit/>
          </a:bodyPr>
          <a:lstStyle/>
          <a:p>
            <a:r>
              <a:rPr lang="en-US" sz="2400" b="1">
                <a:solidFill>
                  <a:schemeClr val="accent1"/>
                </a:solidFill>
              </a:rPr>
              <a:t>IP Header</a:t>
            </a:r>
          </a:p>
        </p:txBody>
      </p:sp>
      <p:sp>
        <p:nvSpPr>
          <p:cNvPr id="17420" name="Rectangle 10"/>
          <p:cNvSpPr>
            <a:spLocks noChangeArrowheads="1"/>
          </p:cNvSpPr>
          <p:nvPr/>
        </p:nvSpPr>
        <p:spPr bwMode="auto">
          <a:xfrm>
            <a:off x="5740400" y="2882900"/>
            <a:ext cx="2273300" cy="2749550"/>
          </a:xfrm>
          <a:prstGeom prst="rect">
            <a:avLst/>
          </a:prstGeom>
          <a:noFill/>
          <a:ln w="50800">
            <a:solidFill>
              <a:schemeClr val="accent1"/>
            </a:solidFill>
            <a:miter lim="800000"/>
            <a:headEnd/>
            <a:tailEnd/>
          </a:ln>
        </p:spPr>
        <p:txBody>
          <a:bodyPr wrap="none" anchor="ctr"/>
          <a:lstStyle/>
          <a:p>
            <a:endParaRPr lang="en-US"/>
          </a:p>
        </p:txBody>
      </p:sp>
      <p:sp>
        <p:nvSpPr>
          <p:cNvPr id="17421" name="Rectangle 11"/>
          <p:cNvSpPr>
            <a:spLocks noChangeArrowheads="1"/>
          </p:cNvSpPr>
          <p:nvPr/>
        </p:nvSpPr>
        <p:spPr bwMode="auto">
          <a:xfrm>
            <a:off x="6246813" y="3484563"/>
            <a:ext cx="1227137" cy="466725"/>
          </a:xfrm>
          <a:prstGeom prst="rect">
            <a:avLst/>
          </a:prstGeom>
          <a:noFill/>
          <a:ln w="12700">
            <a:noFill/>
            <a:miter lim="800000"/>
            <a:headEnd/>
            <a:tailEnd/>
          </a:ln>
        </p:spPr>
        <p:txBody>
          <a:bodyPr wrap="none" lIns="90487" tIns="44450" rIns="90487" bIns="44450">
            <a:spAutoFit/>
          </a:bodyPr>
          <a:lstStyle/>
          <a:p>
            <a:r>
              <a:rPr lang="en-US" sz="2400" b="1">
                <a:solidFill>
                  <a:schemeClr val="accent1"/>
                </a:solidFill>
              </a:rPr>
              <a:t>IP Data</a:t>
            </a:r>
          </a:p>
        </p:txBody>
      </p:sp>
      <p:sp>
        <p:nvSpPr>
          <p:cNvPr id="17422" name="Rectangle 12"/>
          <p:cNvSpPr>
            <a:spLocks noChangeArrowheads="1"/>
          </p:cNvSpPr>
          <p:nvPr/>
        </p:nvSpPr>
        <p:spPr bwMode="auto">
          <a:xfrm>
            <a:off x="5594350" y="2298700"/>
            <a:ext cx="2508250" cy="1231900"/>
          </a:xfrm>
          <a:prstGeom prst="rect">
            <a:avLst/>
          </a:prstGeom>
          <a:noFill/>
          <a:ln w="25400">
            <a:pattFill prst="solidDmnd">
              <a:fgClr>
                <a:schemeClr val="tx1"/>
              </a:fgClr>
              <a:bgClr>
                <a:schemeClr val="bg1"/>
              </a:bgClr>
            </a:pattFill>
            <a:miter lim="800000"/>
            <a:headEnd/>
            <a:tailEnd/>
          </a:ln>
        </p:spPr>
        <p:txBody>
          <a:bodyPr wrap="none" anchor="ctr"/>
          <a:lstStyle/>
          <a:p>
            <a:endParaRPr lang="en-US"/>
          </a:p>
        </p:txBody>
      </p:sp>
      <p:sp>
        <p:nvSpPr>
          <p:cNvPr id="17423" name="Rectangle 13"/>
          <p:cNvSpPr>
            <a:spLocks noChangeArrowheads="1"/>
          </p:cNvSpPr>
          <p:nvPr/>
        </p:nvSpPr>
        <p:spPr bwMode="auto">
          <a:xfrm>
            <a:off x="5594350" y="3575050"/>
            <a:ext cx="2508250" cy="1041400"/>
          </a:xfrm>
          <a:prstGeom prst="rect">
            <a:avLst/>
          </a:prstGeom>
          <a:noFill/>
          <a:ln w="25400">
            <a:pattFill prst="solidDmnd">
              <a:fgClr>
                <a:schemeClr val="tx1"/>
              </a:fgClr>
              <a:bgClr>
                <a:schemeClr val="bg1"/>
              </a:bgClr>
            </a:pattFill>
            <a:miter lim="800000"/>
            <a:headEnd/>
            <a:tailEnd/>
          </a:ln>
        </p:spPr>
        <p:txBody>
          <a:bodyPr wrap="none" anchor="ctr"/>
          <a:lstStyle/>
          <a:p>
            <a:endParaRPr lang="en-US"/>
          </a:p>
        </p:txBody>
      </p:sp>
      <p:sp>
        <p:nvSpPr>
          <p:cNvPr id="17424" name="Rectangle 14"/>
          <p:cNvSpPr>
            <a:spLocks noChangeArrowheads="1"/>
          </p:cNvSpPr>
          <p:nvPr/>
        </p:nvSpPr>
        <p:spPr bwMode="auto">
          <a:xfrm>
            <a:off x="5594350" y="4660900"/>
            <a:ext cx="2508250" cy="1098550"/>
          </a:xfrm>
          <a:prstGeom prst="rect">
            <a:avLst/>
          </a:prstGeom>
          <a:noFill/>
          <a:ln w="25400">
            <a:pattFill prst="solidDmnd">
              <a:fgClr>
                <a:schemeClr val="tx1"/>
              </a:fgClr>
              <a:bgClr>
                <a:schemeClr val="bg1"/>
              </a:bgClr>
            </a:pattFill>
            <a:miter lim="800000"/>
            <a:headEnd/>
            <a:tailEnd/>
          </a:ln>
        </p:spPr>
        <p:txBody>
          <a:bodyPr wrap="none" anchor="ctr"/>
          <a:lstStyle/>
          <a:p>
            <a:endParaRPr lang="en-US"/>
          </a:p>
        </p:txBody>
      </p:sp>
      <p:sp>
        <p:nvSpPr>
          <p:cNvPr id="17425" name="Rectangle 15"/>
          <p:cNvSpPr>
            <a:spLocks noChangeArrowheads="1"/>
          </p:cNvSpPr>
          <p:nvPr/>
        </p:nvSpPr>
        <p:spPr bwMode="auto">
          <a:xfrm>
            <a:off x="5522913" y="1952625"/>
            <a:ext cx="1120775" cy="376238"/>
          </a:xfrm>
          <a:prstGeom prst="rect">
            <a:avLst/>
          </a:prstGeom>
          <a:noFill/>
          <a:ln w="12700">
            <a:noFill/>
            <a:miter lim="800000"/>
            <a:headEnd/>
            <a:tailEnd/>
          </a:ln>
        </p:spPr>
        <p:txBody>
          <a:bodyPr wrap="none" lIns="90487" tIns="44450" rIns="90487" bIns="44450">
            <a:spAutoFit/>
          </a:bodyPr>
          <a:lstStyle/>
          <a:p>
            <a:r>
              <a:rPr lang="en-US" sz="1800" b="1"/>
              <a:t>Ethernet</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pPr>
              <a:spcBef>
                <a:spcPct val="50000"/>
              </a:spcBef>
            </a:pPr>
            <a:r>
              <a:rPr lang="en-US" sz="3600" dirty="0" smtClean="0">
                <a:solidFill>
                  <a:srgbClr val="FF0000"/>
                </a:solidFill>
              </a:rPr>
              <a:t>Communicating with the Server: </a:t>
            </a:r>
            <a:br>
              <a:rPr lang="en-US" sz="3600" dirty="0" smtClean="0">
                <a:solidFill>
                  <a:srgbClr val="FF0000"/>
                </a:solidFill>
              </a:rPr>
            </a:br>
            <a:r>
              <a:rPr lang="en-US" sz="3600" dirty="0" smtClean="0">
                <a:solidFill>
                  <a:srgbClr val="FF0000"/>
                </a:solidFill>
              </a:rPr>
              <a:t>The O/S Wall</a:t>
            </a:r>
            <a:endParaRPr lang="en-US" sz="3600" dirty="0">
              <a:solidFill>
                <a:srgbClr val="FF00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dirty="0"/>
          </a:p>
        </p:txBody>
      </p:sp>
      <p:grpSp>
        <p:nvGrpSpPr>
          <p:cNvPr id="6" name="Group 2"/>
          <p:cNvGrpSpPr>
            <a:grpSpLocks/>
          </p:cNvGrpSpPr>
          <p:nvPr/>
        </p:nvGrpSpPr>
        <p:grpSpPr bwMode="auto">
          <a:xfrm>
            <a:off x="381000" y="2057400"/>
            <a:ext cx="4799012" cy="3656013"/>
            <a:chOff x="1344" y="1872"/>
            <a:chExt cx="2016" cy="1536"/>
          </a:xfrm>
        </p:grpSpPr>
        <p:sp>
          <p:nvSpPr>
            <p:cNvPr id="7" name="AutoShape 3"/>
            <p:cNvSpPr>
              <a:spLocks noChangeArrowheads="1"/>
            </p:cNvSpPr>
            <p:nvPr/>
          </p:nvSpPr>
          <p:spPr bwMode="auto">
            <a:xfrm>
              <a:off x="1920" y="1872"/>
              <a:ext cx="1344" cy="864"/>
            </a:xfrm>
            <a:prstGeom prst="roundRect">
              <a:avLst>
                <a:gd name="adj" fmla="val 16667"/>
              </a:avLst>
            </a:prstGeom>
            <a:solidFill>
              <a:schemeClr val="bg1"/>
            </a:solidFill>
            <a:ln w="9525">
              <a:solidFill>
                <a:schemeClr val="tx1"/>
              </a:solidFill>
              <a:round/>
              <a:headEnd/>
              <a:tailEnd/>
            </a:ln>
          </p:spPr>
          <p:txBody>
            <a:bodyPr wrap="none" anchor="ctr"/>
            <a:lstStyle/>
            <a:p>
              <a:endParaRPr lang="en-US"/>
            </a:p>
          </p:txBody>
        </p:sp>
        <p:sp>
          <p:nvSpPr>
            <p:cNvPr id="8" name="Text Box 4"/>
            <p:cNvSpPr txBox="1">
              <a:spLocks noChangeArrowheads="1"/>
            </p:cNvSpPr>
            <p:nvPr/>
          </p:nvSpPr>
          <p:spPr bwMode="auto">
            <a:xfrm>
              <a:off x="2784" y="2240"/>
              <a:ext cx="307" cy="171"/>
            </a:xfrm>
            <a:prstGeom prst="rect">
              <a:avLst/>
            </a:prstGeom>
            <a:solidFill>
              <a:schemeClr val="accent1"/>
            </a:solidFill>
            <a:ln w="9525">
              <a:solidFill>
                <a:schemeClr val="tx1"/>
              </a:solidFill>
              <a:miter lim="800000"/>
              <a:headEnd/>
              <a:tailEnd/>
            </a:ln>
          </p:spPr>
          <p:txBody>
            <a:bodyPr wrap="none">
              <a:spAutoFit/>
            </a:bodyPr>
            <a:lstStyle/>
            <a:p>
              <a:pPr eaLnBrk="1" hangingPunct="1"/>
              <a:r>
                <a:rPr lang="en-US" sz="2000"/>
                <a:t>CPU</a:t>
              </a:r>
            </a:p>
          </p:txBody>
        </p:sp>
        <p:grpSp>
          <p:nvGrpSpPr>
            <p:cNvPr id="9" name="Group 5"/>
            <p:cNvGrpSpPr>
              <a:grpSpLocks/>
            </p:cNvGrpSpPr>
            <p:nvPr/>
          </p:nvGrpSpPr>
          <p:grpSpPr bwMode="auto">
            <a:xfrm>
              <a:off x="1968" y="2016"/>
              <a:ext cx="816" cy="624"/>
              <a:chOff x="576" y="3504"/>
              <a:chExt cx="816" cy="576"/>
            </a:xfrm>
          </p:grpSpPr>
          <p:sp>
            <p:nvSpPr>
              <p:cNvPr id="19" name="Rectangle 6"/>
              <p:cNvSpPr>
                <a:spLocks noChangeArrowheads="1"/>
              </p:cNvSpPr>
              <p:nvPr/>
            </p:nvSpPr>
            <p:spPr bwMode="auto">
              <a:xfrm>
                <a:off x="576" y="3504"/>
                <a:ext cx="816" cy="576"/>
              </a:xfrm>
              <a:prstGeom prst="rect">
                <a:avLst/>
              </a:prstGeom>
              <a:solidFill>
                <a:schemeClr val="accent1"/>
              </a:solidFill>
              <a:ln w="9525">
                <a:solidFill>
                  <a:schemeClr val="tx1"/>
                </a:solidFill>
                <a:miter lim="800000"/>
                <a:headEnd/>
                <a:tailEnd/>
              </a:ln>
            </p:spPr>
            <p:txBody>
              <a:bodyPr wrap="none" anchor="ctr"/>
              <a:lstStyle/>
              <a:p>
                <a:pPr algn="ctr" eaLnBrk="1" hangingPunct="1"/>
                <a:endParaRPr lang="en-US" sz="2000"/>
              </a:p>
            </p:txBody>
          </p:sp>
          <p:sp>
            <p:nvSpPr>
              <p:cNvPr id="20" name="Line 7"/>
              <p:cNvSpPr>
                <a:spLocks noChangeShapeType="1"/>
              </p:cNvSpPr>
              <p:nvPr/>
            </p:nvSpPr>
            <p:spPr bwMode="auto">
              <a:xfrm>
                <a:off x="576" y="3792"/>
                <a:ext cx="816" cy="0"/>
              </a:xfrm>
              <a:prstGeom prst="line">
                <a:avLst/>
              </a:prstGeom>
              <a:noFill/>
              <a:ln w="9525">
                <a:solidFill>
                  <a:schemeClr val="tx1"/>
                </a:solidFill>
                <a:round/>
                <a:headEnd/>
                <a:tailEnd/>
              </a:ln>
            </p:spPr>
            <p:txBody>
              <a:bodyPr/>
              <a:lstStyle/>
              <a:p>
                <a:endParaRPr lang="en-US"/>
              </a:p>
            </p:txBody>
          </p:sp>
          <p:sp>
            <p:nvSpPr>
              <p:cNvPr id="21" name="Text Box 8"/>
              <p:cNvSpPr txBox="1">
                <a:spLocks noChangeArrowheads="1"/>
              </p:cNvSpPr>
              <p:nvPr/>
            </p:nvSpPr>
            <p:spPr bwMode="auto">
              <a:xfrm>
                <a:off x="768" y="3537"/>
                <a:ext cx="303" cy="154"/>
              </a:xfrm>
              <a:prstGeom prst="rect">
                <a:avLst/>
              </a:prstGeom>
              <a:noFill/>
              <a:ln w="9525">
                <a:noFill/>
                <a:miter lim="800000"/>
                <a:headEnd/>
                <a:tailEnd/>
              </a:ln>
            </p:spPr>
            <p:txBody>
              <a:bodyPr wrap="none">
                <a:spAutoFit/>
              </a:bodyPr>
              <a:lstStyle/>
              <a:p>
                <a:pPr eaLnBrk="1" hangingPunct="1"/>
                <a:r>
                  <a:rPr lang="en-US" sz="2000"/>
                  <a:t>User</a:t>
                </a:r>
              </a:p>
            </p:txBody>
          </p:sp>
          <p:sp>
            <p:nvSpPr>
              <p:cNvPr id="22" name="Text Box 9"/>
              <p:cNvSpPr txBox="1">
                <a:spLocks noChangeArrowheads="1"/>
              </p:cNvSpPr>
              <p:nvPr/>
            </p:nvSpPr>
            <p:spPr bwMode="auto">
              <a:xfrm>
                <a:off x="716" y="3825"/>
                <a:ext cx="386" cy="154"/>
              </a:xfrm>
              <a:prstGeom prst="rect">
                <a:avLst/>
              </a:prstGeom>
              <a:noFill/>
              <a:ln w="9525">
                <a:noFill/>
                <a:miter lim="800000"/>
                <a:headEnd/>
                <a:tailEnd/>
              </a:ln>
            </p:spPr>
            <p:txBody>
              <a:bodyPr wrap="none">
                <a:spAutoFit/>
              </a:bodyPr>
              <a:lstStyle/>
              <a:p>
                <a:pPr eaLnBrk="1" hangingPunct="1"/>
                <a:r>
                  <a:rPr lang="en-US" sz="2000" dirty="0"/>
                  <a:t>Kernel</a:t>
                </a:r>
              </a:p>
            </p:txBody>
          </p:sp>
        </p:grpSp>
        <p:sp>
          <p:nvSpPr>
            <p:cNvPr id="10" name="Line 10"/>
            <p:cNvSpPr>
              <a:spLocks noChangeShapeType="1"/>
            </p:cNvSpPr>
            <p:nvPr/>
          </p:nvSpPr>
          <p:spPr bwMode="auto">
            <a:xfrm>
              <a:off x="1632" y="2832"/>
              <a:ext cx="1680" cy="0"/>
            </a:xfrm>
            <a:prstGeom prst="line">
              <a:avLst/>
            </a:prstGeom>
            <a:noFill/>
            <a:ln w="38100">
              <a:solidFill>
                <a:schemeClr val="accent2"/>
              </a:solidFill>
              <a:round/>
              <a:headEnd/>
              <a:tailEnd/>
            </a:ln>
          </p:spPr>
          <p:txBody>
            <a:bodyPr/>
            <a:lstStyle/>
            <a:p>
              <a:endParaRPr lang="en-US"/>
            </a:p>
          </p:txBody>
        </p:sp>
        <p:sp>
          <p:nvSpPr>
            <p:cNvPr id="11" name="AutoShape 11"/>
            <p:cNvSpPr>
              <a:spLocks noChangeArrowheads="1"/>
            </p:cNvSpPr>
            <p:nvPr/>
          </p:nvSpPr>
          <p:spPr bwMode="auto">
            <a:xfrm>
              <a:off x="1536" y="3024"/>
              <a:ext cx="576" cy="192"/>
            </a:xfrm>
            <a:prstGeom prst="roundRect">
              <a:avLst>
                <a:gd name="adj" fmla="val 16667"/>
              </a:avLst>
            </a:prstGeom>
            <a:solidFill>
              <a:schemeClr val="accent1"/>
            </a:solidFill>
            <a:ln w="9525">
              <a:solidFill>
                <a:schemeClr val="tx1"/>
              </a:solidFill>
              <a:round/>
              <a:headEnd/>
              <a:tailEnd/>
            </a:ln>
          </p:spPr>
          <p:txBody>
            <a:bodyPr wrap="none" anchor="ctr"/>
            <a:lstStyle/>
            <a:p>
              <a:pPr algn="ctr" eaLnBrk="1" hangingPunct="1"/>
              <a:r>
                <a:rPr lang="en-US" sz="1800"/>
                <a:t>NIC</a:t>
              </a:r>
            </a:p>
          </p:txBody>
        </p:sp>
        <p:sp>
          <p:nvSpPr>
            <p:cNvPr id="12" name="Line 12"/>
            <p:cNvSpPr>
              <a:spLocks noChangeShapeType="1"/>
            </p:cNvSpPr>
            <p:nvPr/>
          </p:nvSpPr>
          <p:spPr bwMode="auto">
            <a:xfrm>
              <a:off x="1824" y="2832"/>
              <a:ext cx="0" cy="192"/>
            </a:xfrm>
            <a:prstGeom prst="line">
              <a:avLst/>
            </a:prstGeom>
            <a:noFill/>
            <a:ln w="19050">
              <a:solidFill>
                <a:schemeClr val="tx1"/>
              </a:solidFill>
              <a:round/>
              <a:headEnd/>
              <a:tailEnd/>
            </a:ln>
          </p:spPr>
          <p:txBody>
            <a:bodyPr/>
            <a:lstStyle/>
            <a:p>
              <a:endParaRPr lang="en-US"/>
            </a:p>
          </p:txBody>
        </p:sp>
        <p:sp>
          <p:nvSpPr>
            <p:cNvPr id="13" name="AutoShape 13"/>
            <p:cNvSpPr>
              <a:spLocks noChangeArrowheads="1"/>
            </p:cNvSpPr>
            <p:nvPr/>
          </p:nvSpPr>
          <p:spPr bwMode="auto">
            <a:xfrm>
              <a:off x="2784" y="3024"/>
              <a:ext cx="576" cy="192"/>
            </a:xfrm>
            <a:prstGeom prst="roundRect">
              <a:avLst>
                <a:gd name="adj" fmla="val 16667"/>
              </a:avLst>
            </a:prstGeom>
            <a:solidFill>
              <a:schemeClr val="accent1"/>
            </a:solidFill>
            <a:ln w="9525">
              <a:solidFill>
                <a:schemeClr val="tx1"/>
              </a:solidFill>
              <a:round/>
              <a:headEnd/>
              <a:tailEnd/>
            </a:ln>
          </p:spPr>
          <p:txBody>
            <a:bodyPr wrap="none" anchor="ctr"/>
            <a:lstStyle/>
            <a:p>
              <a:pPr algn="ctr" eaLnBrk="1" hangingPunct="1"/>
              <a:r>
                <a:rPr lang="en-US" sz="1800"/>
                <a:t>NIC</a:t>
              </a:r>
            </a:p>
          </p:txBody>
        </p:sp>
        <p:sp>
          <p:nvSpPr>
            <p:cNvPr id="14" name="Line 14"/>
            <p:cNvSpPr>
              <a:spLocks noChangeShapeType="1"/>
            </p:cNvSpPr>
            <p:nvPr/>
          </p:nvSpPr>
          <p:spPr bwMode="auto">
            <a:xfrm>
              <a:off x="3072" y="2832"/>
              <a:ext cx="0" cy="192"/>
            </a:xfrm>
            <a:prstGeom prst="line">
              <a:avLst/>
            </a:prstGeom>
            <a:noFill/>
            <a:ln w="19050">
              <a:solidFill>
                <a:schemeClr val="tx1"/>
              </a:solidFill>
              <a:round/>
              <a:headEnd/>
              <a:tailEnd/>
            </a:ln>
          </p:spPr>
          <p:txBody>
            <a:bodyPr/>
            <a:lstStyle/>
            <a:p>
              <a:endParaRPr lang="en-US"/>
            </a:p>
          </p:txBody>
        </p:sp>
        <p:sp>
          <p:nvSpPr>
            <p:cNvPr id="15" name="Freeform 15"/>
            <p:cNvSpPr>
              <a:spLocks/>
            </p:cNvSpPr>
            <p:nvPr/>
          </p:nvSpPr>
          <p:spPr bwMode="auto">
            <a:xfrm>
              <a:off x="1824" y="2208"/>
              <a:ext cx="288" cy="1200"/>
            </a:xfrm>
            <a:custGeom>
              <a:avLst/>
              <a:gdLst>
                <a:gd name="T0" fmla="*/ 288 w 288"/>
                <a:gd name="T1" fmla="*/ 0 h 1152"/>
                <a:gd name="T2" fmla="*/ 240 w 288"/>
                <a:gd name="T3" fmla="*/ 734 h 1152"/>
                <a:gd name="T4" fmla="*/ 96 w 288"/>
                <a:gd name="T5" fmla="*/ 1244 h 1152"/>
                <a:gd name="T6" fmla="*/ 0 w 288"/>
                <a:gd name="T7" fmla="*/ 1356 h 1152"/>
                <a:gd name="T8" fmla="*/ 0 60000 65536"/>
                <a:gd name="T9" fmla="*/ 0 60000 65536"/>
                <a:gd name="T10" fmla="*/ 0 60000 65536"/>
                <a:gd name="T11" fmla="*/ 0 60000 65536"/>
                <a:gd name="T12" fmla="*/ 0 w 288"/>
                <a:gd name="T13" fmla="*/ 0 h 1152"/>
                <a:gd name="T14" fmla="*/ 288 w 288"/>
                <a:gd name="T15" fmla="*/ 1152 h 1152"/>
              </a:gdLst>
              <a:ahLst/>
              <a:cxnLst>
                <a:cxn ang="T8">
                  <a:pos x="T0" y="T1"/>
                </a:cxn>
                <a:cxn ang="T9">
                  <a:pos x="T2" y="T3"/>
                </a:cxn>
                <a:cxn ang="T10">
                  <a:pos x="T4" y="T5"/>
                </a:cxn>
                <a:cxn ang="T11">
                  <a:pos x="T6" y="T7"/>
                </a:cxn>
              </a:cxnLst>
              <a:rect l="T12" t="T13" r="T14" b="T15"/>
              <a:pathLst>
                <a:path w="288" h="1152">
                  <a:moveTo>
                    <a:pt x="288" y="0"/>
                  </a:moveTo>
                  <a:cubicBezTo>
                    <a:pt x="280" y="224"/>
                    <a:pt x="272" y="448"/>
                    <a:pt x="240" y="624"/>
                  </a:cubicBezTo>
                  <a:cubicBezTo>
                    <a:pt x="208" y="800"/>
                    <a:pt x="136" y="968"/>
                    <a:pt x="96" y="1056"/>
                  </a:cubicBezTo>
                  <a:cubicBezTo>
                    <a:pt x="56" y="1144"/>
                    <a:pt x="28" y="1148"/>
                    <a:pt x="0" y="1152"/>
                  </a:cubicBezTo>
                </a:path>
              </a:pathLst>
            </a:custGeom>
            <a:noFill/>
            <a:ln w="38100" cmpd="sng">
              <a:solidFill>
                <a:schemeClr val="bg2"/>
              </a:solidFill>
              <a:round/>
              <a:headEnd type="triangle" w="med" len="med"/>
              <a:tailEnd type="triangle" w="med" len="med"/>
            </a:ln>
          </p:spPr>
          <p:txBody>
            <a:bodyPr/>
            <a:lstStyle/>
            <a:p>
              <a:endParaRPr lang="en-US"/>
            </a:p>
          </p:txBody>
        </p:sp>
        <p:sp>
          <p:nvSpPr>
            <p:cNvPr id="16" name="Freeform 16"/>
            <p:cNvSpPr>
              <a:spLocks/>
            </p:cNvSpPr>
            <p:nvPr/>
          </p:nvSpPr>
          <p:spPr bwMode="auto">
            <a:xfrm flipH="1">
              <a:off x="2688" y="2208"/>
              <a:ext cx="336" cy="1200"/>
            </a:xfrm>
            <a:custGeom>
              <a:avLst/>
              <a:gdLst>
                <a:gd name="T0" fmla="*/ 533 w 288"/>
                <a:gd name="T1" fmla="*/ 0 h 1152"/>
                <a:gd name="T2" fmla="*/ 444 w 288"/>
                <a:gd name="T3" fmla="*/ 734 h 1152"/>
                <a:gd name="T4" fmla="*/ 178 w 288"/>
                <a:gd name="T5" fmla="*/ 1244 h 1152"/>
                <a:gd name="T6" fmla="*/ 0 w 288"/>
                <a:gd name="T7" fmla="*/ 1356 h 1152"/>
                <a:gd name="T8" fmla="*/ 0 60000 65536"/>
                <a:gd name="T9" fmla="*/ 0 60000 65536"/>
                <a:gd name="T10" fmla="*/ 0 60000 65536"/>
                <a:gd name="T11" fmla="*/ 0 60000 65536"/>
                <a:gd name="T12" fmla="*/ 0 w 288"/>
                <a:gd name="T13" fmla="*/ 0 h 1152"/>
                <a:gd name="T14" fmla="*/ 288 w 288"/>
                <a:gd name="T15" fmla="*/ 1152 h 1152"/>
              </a:gdLst>
              <a:ahLst/>
              <a:cxnLst>
                <a:cxn ang="T8">
                  <a:pos x="T0" y="T1"/>
                </a:cxn>
                <a:cxn ang="T9">
                  <a:pos x="T2" y="T3"/>
                </a:cxn>
                <a:cxn ang="T10">
                  <a:pos x="T4" y="T5"/>
                </a:cxn>
                <a:cxn ang="T11">
                  <a:pos x="T6" y="T7"/>
                </a:cxn>
              </a:cxnLst>
              <a:rect l="T12" t="T13" r="T14" b="T15"/>
              <a:pathLst>
                <a:path w="288" h="1152">
                  <a:moveTo>
                    <a:pt x="288" y="0"/>
                  </a:moveTo>
                  <a:cubicBezTo>
                    <a:pt x="280" y="224"/>
                    <a:pt x="272" y="448"/>
                    <a:pt x="240" y="624"/>
                  </a:cubicBezTo>
                  <a:cubicBezTo>
                    <a:pt x="208" y="800"/>
                    <a:pt x="136" y="968"/>
                    <a:pt x="96" y="1056"/>
                  </a:cubicBezTo>
                  <a:cubicBezTo>
                    <a:pt x="56" y="1144"/>
                    <a:pt x="28" y="1148"/>
                    <a:pt x="0" y="1152"/>
                  </a:cubicBezTo>
                </a:path>
              </a:pathLst>
            </a:custGeom>
            <a:noFill/>
            <a:ln w="38100" cmpd="sng">
              <a:solidFill>
                <a:schemeClr val="bg2"/>
              </a:solidFill>
              <a:round/>
              <a:headEnd type="triangle" w="med" len="med"/>
              <a:tailEnd type="triangle" w="med" len="med"/>
            </a:ln>
          </p:spPr>
          <p:txBody>
            <a:bodyPr/>
            <a:lstStyle/>
            <a:p>
              <a:endParaRPr lang="en-US"/>
            </a:p>
          </p:txBody>
        </p:sp>
        <p:sp>
          <p:nvSpPr>
            <p:cNvPr id="17" name="Text Box 17"/>
            <p:cNvSpPr txBox="1">
              <a:spLocks noChangeArrowheads="1"/>
            </p:cNvSpPr>
            <p:nvPr/>
          </p:nvSpPr>
          <p:spPr bwMode="auto">
            <a:xfrm>
              <a:off x="1344" y="2640"/>
              <a:ext cx="429" cy="154"/>
            </a:xfrm>
            <a:prstGeom prst="rect">
              <a:avLst/>
            </a:prstGeom>
            <a:noFill/>
            <a:ln w="9525">
              <a:noFill/>
              <a:miter lim="800000"/>
              <a:headEnd/>
              <a:tailEnd/>
            </a:ln>
          </p:spPr>
          <p:txBody>
            <a:bodyPr wrap="none">
              <a:spAutoFit/>
            </a:bodyPr>
            <a:lstStyle/>
            <a:p>
              <a:pPr eaLnBrk="1" hangingPunct="1"/>
              <a:r>
                <a:rPr lang="en-US" sz="1800">
                  <a:solidFill>
                    <a:schemeClr val="bg1"/>
                  </a:solidFill>
                </a:rPr>
                <a:t>PCI Bus</a:t>
              </a:r>
            </a:p>
          </p:txBody>
        </p:sp>
        <p:sp>
          <p:nvSpPr>
            <p:cNvPr id="18" name="Line 18"/>
            <p:cNvSpPr>
              <a:spLocks noChangeShapeType="1"/>
            </p:cNvSpPr>
            <p:nvPr/>
          </p:nvSpPr>
          <p:spPr bwMode="auto">
            <a:xfrm>
              <a:off x="2496" y="2736"/>
              <a:ext cx="0" cy="96"/>
            </a:xfrm>
            <a:prstGeom prst="line">
              <a:avLst/>
            </a:prstGeom>
            <a:noFill/>
            <a:ln w="19050">
              <a:solidFill>
                <a:schemeClr val="tx1"/>
              </a:solidFill>
              <a:round/>
              <a:headEnd/>
              <a:tailEnd/>
            </a:ln>
          </p:spPr>
          <p:txBody>
            <a:bodyPr/>
            <a:lstStyle/>
            <a:p>
              <a:endParaRPr lang="en-US"/>
            </a:p>
          </p:txBody>
        </p:sp>
      </p:grpSp>
      <p:sp>
        <p:nvSpPr>
          <p:cNvPr id="23" name="TextBox 22"/>
          <p:cNvSpPr txBox="1"/>
          <p:nvPr/>
        </p:nvSpPr>
        <p:spPr>
          <a:xfrm>
            <a:off x="5867400" y="1524000"/>
            <a:ext cx="2514600" cy="4985980"/>
          </a:xfrm>
          <a:prstGeom prst="rect">
            <a:avLst/>
          </a:prstGeom>
          <a:noFill/>
        </p:spPr>
        <p:txBody>
          <a:bodyPr wrap="square" rtlCol="0">
            <a:spAutoFit/>
          </a:bodyPr>
          <a:lstStyle/>
          <a:p>
            <a:r>
              <a:rPr lang="en-US" sz="2000" b="1" dirty="0" smtClean="0">
                <a:solidFill>
                  <a:schemeClr val="hlink"/>
                </a:solidFill>
              </a:rPr>
              <a:t>Problems:</a:t>
            </a:r>
          </a:p>
          <a:p>
            <a:pPr>
              <a:buFontTx/>
              <a:buChar char="•"/>
            </a:pPr>
            <a:r>
              <a:rPr lang="en-US" sz="2000" dirty="0" smtClean="0">
                <a:solidFill>
                  <a:srgbClr val="99FF33"/>
                </a:solidFill>
              </a:rPr>
              <a:t> </a:t>
            </a:r>
            <a:r>
              <a:rPr lang="en-US" sz="2000" dirty="0" smtClean="0"/>
              <a:t>O/S overhead to move a packet between network and application level =&gt;</a:t>
            </a:r>
            <a:r>
              <a:rPr lang="en-US" sz="2000" dirty="0" smtClean="0">
                <a:solidFill>
                  <a:srgbClr val="99FF33"/>
                </a:solidFill>
              </a:rPr>
              <a:t> </a:t>
            </a:r>
            <a:r>
              <a:rPr lang="en-US" sz="2000" dirty="0" smtClean="0">
                <a:solidFill>
                  <a:schemeClr val="hlink"/>
                </a:solidFill>
              </a:rPr>
              <a:t>Protocol Stack (TCP/IP)</a:t>
            </a:r>
          </a:p>
          <a:p>
            <a:pPr lvl="1">
              <a:buFontTx/>
              <a:buChar char="•"/>
            </a:pPr>
            <a:r>
              <a:rPr lang="en-US" sz="2000" dirty="0" smtClean="0">
                <a:solidFill>
                  <a:srgbClr val="99FF33"/>
                </a:solidFill>
              </a:rPr>
              <a:t> </a:t>
            </a:r>
            <a:r>
              <a:rPr lang="en-US" sz="2000" dirty="0" smtClean="0"/>
              <a:t>O/S interrupt </a:t>
            </a:r>
          </a:p>
          <a:p>
            <a:pPr lvl="1">
              <a:buFontTx/>
              <a:buChar char="•"/>
            </a:pPr>
            <a:r>
              <a:rPr lang="en-US" sz="2000" dirty="0" smtClean="0"/>
              <a:t> Data copying from kernel space to user space and vice versa</a:t>
            </a:r>
          </a:p>
          <a:p>
            <a:pPr>
              <a:buFontTx/>
              <a:buChar char="•"/>
            </a:pPr>
            <a:r>
              <a:rPr lang="en-US" sz="2000" b="1" dirty="0" smtClean="0"/>
              <a:t> Oh, the PCI Bottleneck!</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457200" y="685800"/>
            <a:ext cx="8229600" cy="762000"/>
          </a:xfrm>
        </p:spPr>
        <p:txBody>
          <a:bodyPr/>
          <a:lstStyle/>
          <a:p>
            <a:pPr algn="ctr"/>
            <a:r>
              <a:rPr lang="en-US" dirty="0" smtClean="0">
                <a:solidFill>
                  <a:srgbClr val="FF0000"/>
                </a:solidFill>
              </a:rPr>
              <a:t>The Send/Receive Operation</a:t>
            </a:r>
          </a:p>
        </p:txBody>
      </p:sp>
      <p:sp>
        <p:nvSpPr>
          <p:cNvPr id="19461" name="Rectangle 3"/>
          <p:cNvSpPr>
            <a:spLocks noGrp="1" noChangeArrowheads="1"/>
          </p:cNvSpPr>
          <p:nvPr>
            <p:ph idx="1"/>
          </p:nvPr>
        </p:nvSpPr>
        <p:spPr>
          <a:xfrm>
            <a:off x="381000" y="1447800"/>
            <a:ext cx="8229600" cy="4525963"/>
          </a:xfrm>
        </p:spPr>
        <p:txBody>
          <a:bodyPr>
            <a:normAutofit fontScale="70000" lnSpcReduction="20000"/>
          </a:bodyPr>
          <a:lstStyle/>
          <a:p>
            <a:pPr>
              <a:lnSpc>
                <a:spcPct val="120000"/>
              </a:lnSpc>
            </a:pPr>
            <a:r>
              <a:rPr lang="en-US" dirty="0" smtClean="0"/>
              <a:t>The application writes the transmit data to the TCP/IP sockets interface for transmission in payload sizes ranging from 4 KB to 64 KB.</a:t>
            </a:r>
          </a:p>
          <a:p>
            <a:pPr>
              <a:lnSpc>
                <a:spcPct val="120000"/>
              </a:lnSpc>
            </a:pPr>
            <a:r>
              <a:rPr lang="en-US" dirty="0" smtClean="0"/>
              <a:t>The data is copied from the User space to the Kernel space</a:t>
            </a:r>
          </a:p>
          <a:p>
            <a:pPr>
              <a:lnSpc>
                <a:spcPct val="120000"/>
              </a:lnSpc>
            </a:pPr>
            <a:r>
              <a:rPr lang="en-US" dirty="0" smtClean="0"/>
              <a:t>The OS segments the data into maximum transmission unit (MTU)–size packets, and then adds TCP/IP header information to each packet.</a:t>
            </a:r>
          </a:p>
          <a:p>
            <a:pPr>
              <a:lnSpc>
                <a:spcPct val="120000"/>
              </a:lnSpc>
            </a:pPr>
            <a:r>
              <a:rPr lang="en-US" dirty="0" smtClean="0"/>
              <a:t>The OS copies the data onto the network interface card (NIC) send queue.</a:t>
            </a:r>
          </a:p>
          <a:p>
            <a:pPr>
              <a:lnSpc>
                <a:spcPct val="120000"/>
              </a:lnSpc>
            </a:pPr>
            <a:r>
              <a:rPr lang="en-US" dirty="0" smtClean="0"/>
              <a:t>The NIC performs the direct memory access (DMA) transfer of each data packet from the TCP buffer space to the NIC, and interrupts CPU activities to indicate completion of the transfer.</a:t>
            </a:r>
          </a:p>
          <a:p>
            <a:pPr>
              <a:lnSpc>
                <a:spcPct val="80000"/>
              </a:lnSpc>
              <a:buFontTx/>
              <a:buNone/>
            </a:pPr>
            <a:endParaRPr lang="en-US" dirty="0" smtClean="0"/>
          </a:p>
        </p:txBody>
      </p:sp>
      <p:sp>
        <p:nvSpPr>
          <p:cNvPr id="19459" name="Slide Number Placeholder 5"/>
          <p:cNvSpPr>
            <a:spLocks noGrp="1"/>
          </p:cNvSpPr>
          <p:nvPr>
            <p:ph type="sldNum" sz="quarter" idx="12"/>
          </p:nvPr>
        </p:nvSpPr>
        <p:spPr>
          <a:noFill/>
        </p:spPr>
        <p:txBody>
          <a:bodyPr/>
          <a:lstStyle/>
          <a:p>
            <a:fld id="{586B5F9C-4382-4B8A-B612-6D911C4501FA}" type="slidenum">
              <a:rPr lang="en-US" smtClean="0"/>
              <a:pPr/>
              <a:t>13</a:t>
            </a:fld>
            <a:endParaRPr lang="en-US" b="0"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457200" y="1066800"/>
            <a:ext cx="8229600" cy="609600"/>
          </a:xfrm>
        </p:spPr>
        <p:txBody>
          <a:bodyPr>
            <a:normAutofit fontScale="90000"/>
          </a:bodyPr>
          <a:lstStyle/>
          <a:p>
            <a:pPr algn="ctr"/>
            <a:r>
              <a:rPr lang="en-US" sz="3600" dirty="0" smtClean="0">
                <a:solidFill>
                  <a:srgbClr val="FF0000"/>
                </a:solidFill>
              </a:rPr>
              <a:t>Transmitting data across the memory bus using a standard NIC</a:t>
            </a:r>
            <a:endParaRPr lang="en-US" sz="2800" dirty="0" smtClean="0"/>
          </a:p>
        </p:txBody>
      </p:sp>
      <p:pic>
        <p:nvPicPr>
          <p:cNvPr id="20485" name="Picture 3"/>
          <p:cNvPicPr>
            <a:picLocks noGrp="1" noChangeAspect="1" noChangeArrowheads="1"/>
          </p:cNvPicPr>
          <p:nvPr>
            <p:ph idx="1"/>
          </p:nvPr>
        </p:nvPicPr>
        <p:blipFill>
          <a:blip r:embed="rId2" cstate="print"/>
          <a:srcRect/>
          <a:stretch>
            <a:fillRect/>
          </a:stretch>
        </p:blipFill>
        <p:spPr>
          <a:xfrm>
            <a:off x="2133600" y="1600200"/>
            <a:ext cx="5341937" cy="4232275"/>
          </a:xfrm>
          <a:noFill/>
        </p:spPr>
      </p:pic>
      <p:sp>
        <p:nvSpPr>
          <p:cNvPr id="20483" name="Slide Number Placeholder 5"/>
          <p:cNvSpPr>
            <a:spLocks noGrp="1"/>
          </p:cNvSpPr>
          <p:nvPr>
            <p:ph type="sldNum" sz="quarter" idx="12"/>
          </p:nvPr>
        </p:nvSpPr>
        <p:spPr>
          <a:noFill/>
        </p:spPr>
        <p:txBody>
          <a:bodyPr/>
          <a:lstStyle/>
          <a:p>
            <a:fld id="{D63397A1-0C70-419E-B97C-6FEB17419FCB}" type="slidenum">
              <a:rPr lang="en-US" smtClean="0"/>
              <a:pPr/>
              <a:t>14</a:t>
            </a:fld>
            <a:endParaRPr lang="en-US" b="0" smtClean="0"/>
          </a:p>
        </p:txBody>
      </p:sp>
      <p:sp>
        <p:nvSpPr>
          <p:cNvPr id="20486" name="Text Box 4"/>
          <p:cNvSpPr txBox="1">
            <a:spLocks noChangeArrowheads="1"/>
          </p:cNvSpPr>
          <p:nvPr/>
        </p:nvSpPr>
        <p:spPr bwMode="auto">
          <a:xfrm>
            <a:off x="1524000" y="5715000"/>
            <a:ext cx="6267450" cy="366713"/>
          </a:xfrm>
          <a:prstGeom prst="rect">
            <a:avLst/>
          </a:prstGeom>
          <a:noFill/>
          <a:ln w="9525">
            <a:noFill/>
            <a:miter lim="800000"/>
            <a:headEnd/>
            <a:tailEnd/>
          </a:ln>
        </p:spPr>
        <p:txBody>
          <a:bodyPr>
            <a:spAutoFit/>
          </a:bodyPr>
          <a:lstStyle/>
          <a:p>
            <a:pPr algn="ctr" eaLnBrk="1" hangingPunct="1">
              <a:spcBef>
                <a:spcPct val="50000"/>
              </a:spcBef>
            </a:pPr>
            <a:r>
              <a:rPr lang="en-US" sz="1800">
                <a:solidFill>
                  <a:schemeClr val="accent2"/>
                </a:solidFill>
              </a:rPr>
              <a:t>http://www.dell.com/downloads/global/power/1q04-her.pdf</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40108" y="779805"/>
            <a:ext cx="8229600" cy="762000"/>
          </a:xfrm>
        </p:spPr>
        <p:txBody>
          <a:bodyPr/>
          <a:lstStyle/>
          <a:p>
            <a:r>
              <a:rPr lang="en-US" altLang="zh-CN" dirty="0">
                <a:solidFill>
                  <a:srgbClr val="0070C0"/>
                </a:solidFill>
                <a:ea typeface="宋体" charset="-122"/>
              </a:rPr>
              <a:t>TCP/IP Processing Path (RX)</a:t>
            </a:r>
          </a:p>
        </p:txBody>
      </p:sp>
      <p:sp>
        <p:nvSpPr>
          <p:cNvPr id="6147" name="Rectangle 3"/>
          <p:cNvSpPr>
            <a:spLocks noGrp="1" noChangeArrowheads="1"/>
          </p:cNvSpPr>
          <p:nvPr>
            <p:ph idx="1"/>
          </p:nvPr>
        </p:nvSpPr>
        <p:spPr>
          <a:xfrm>
            <a:off x="440108" y="1891470"/>
            <a:ext cx="8229600" cy="4056404"/>
          </a:xfrm>
        </p:spPr>
        <p:txBody>
          <a:bodyPr/>
          <a:lstStyle/>
          <a:p>
            <a:endParaRPr lang="zh-CN" altLang="en-US" dirty="0">
              <a:ea typeface="宋体" charset="-122"/>
            </a:endParaRPr>
          </a:p>
          <a:p>
            <a:pPr>
              <a:buFontTx/>
              <a:buNone/>
            </a:pPr>
            <a:endParaRPr lang="zh-CN" altLang="en-US" dirty="0">
              <a:ea typeface="宋体" charset="-122"/>
            </a:endParaRPr>
          </a:p>
        </p:txBody>
      </p:sp>
      <p:pic>
        <p:nvPicPr>
          <p:cNvPr id="6148" name="Picture 4"/>
          <p:cNvPicPr>
            <a:picLocks noChangeAspect="1" noChangeArrowheads="1"/>
          </p:cNvPicPr>
          <p:nvPr/>
        </p:nvPicPr>
        <p:blipFill>
          <a:blip r:embed="rId2" cstate="print"/>
          <a:srcRect/>
          <a:stretch>
            <a:fillRect/>
          </a:stretch>
        </p:blipFill>
        <p:spPr bwMode="auto">
          <a:xfrm>
            <a:off x="719271" y="2085174"/>
            <a:ext cx="7696200" cy="3200400"/>
          </a:xfrm>
          <a:prstGeom prst="rect">
            <a:avLst/>
          </a:prstGeom>
          <a:noFill/>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type="title"/>
          </p:nvPr>
        </p:nvSpPr>
        <p:spPr>
          <a:xfrm>
            <a:off x="457200" y="699330"/>
            <a:ext cx="8686800" cy="762000"/>
          </a:xfrm>
        </p:spPr>
        <p:txBody>
          <a:bodyPr/>
          <a:lstStyle/>
          <a:p>
            <a:pPr eaLnBrk="1" hangingPunct="1"/>
            <a:r>
              <a:rPr lang="en-US" dirty="0" smtClean="0">
                <a:solidFill>
                  <a:srgbClr val="0070C0"/>
                </a:solidFill>
              </a:rPr>
              <a:t>Network I/O Processing</a:t>
            </a:r>
          </a:p>
        </p:txBody>
      </p:sp>
      <p:grpSp>
        <p:nvGrpSpPr>
          <p:cNvPr id="159746" name="Group 3"/>
          <p:cNvGrpSpPr>
            <a:grpSpLocks/>
          </p:cNvGrpSpPr>
          <p:nvPr/>
        </p:nvGrpSpPr>
        <p:grpSpPr bwMode="auto">
          <a:xfrm>
            <a:off x="4976813" y="3352800"/>
            <a:ext cx="838200" cy="2667000"/>
            <a:chOff x="3264" y="1920"/>
            <a:chExt cx="528" cy="1680"/>
          </a:xfrm>
        </p:grpSpPr>
        <p:sp>
          <p:nvSpPr>
            <p:cNvPr id="159792" name="Rectangle 4"/>
            <p:cNvSpPr>
              <a:spLocks noChangeArrowheads="1"/>
            </p:cNvSpPr>
            <p:nvPr/>
          </p:nvSpPr>
          <p:spPr bwMode="auto">
            <a:xfrm>
              <a:off x="3264" y="2112"/>
              <a:ext cx="528" cy="1488"/>
            </a:xfrm>
            <a:prstGeom prst="rect">
              <a:avLst/>
            </a:prstGeom>
            <a:gradFill rotWithShape="1">
              <a:gsLst>
                <a:gs pos="0">
                  <a:srgbClr val="969696"/>
                </a:gs>
                <a:gs pos="100000">
                  <a:srgbClr val="545454"/>
                </a:gs>
              </a:gsLst>
              <a:lin ang="0" scaled="1"/>
            </a:gradFill>
            <a:ln w="9525">
              <a:solidFill>
                <a:schemeClr val="bg2"/>
              </a:solidFill>
              <a:miter lim="800000"/>
              <a:headEnd/>
              <a:tailEnd/>
            </a:ln>
          </p:spPr>
          <p:txBody>
            <a:bodyPr wrap="none" anchor="ctr"/>
            <a:lstStyle/>
            <a:p>
              <a:endParaRPr lang="en-US"/>
            </a:p>
          </p:txBody>
        </p:sp>
        <p:sp>
          <p:nvSpPr>
            <p:cNvPr id="100357" name="Text Box 5"/>
            <p:cNvSpPr txBox="1">
              <a:spLocks noChangeArrowheads="1"/>
            </p:cNvSpPr>
            <p:nvPr/>
          </p:nvSpPr>
          <p:spPr bwMode="auto">
            <a:xfrm>
              <a:off x="3408" y="1920"/>
              <a:ext cx="264" cy="218"/>
            </a:xfrm>
            <a:prstGeom prst="rect">
              <a:avLst/>
            </a:prstGeom>
            <a:gradFill rotWithShape="1">
              <a:gsLst>
                <a:gs pos="0">
                  <a:srgbClr val="969696"/>
                </a:gs>
                <a:gs pos="100000">
                  <a:srgbClr val="969696">
                    <a:gamma/>
                    <a:shade val="56078"/>
                    <a:invGamma/>
                  </a:srgbClr>
                </a:gs>
              </a:gsLst>
              <a:lin ang="0" scaled="1"/>
            </a:gradFill>
            <a:ln w="9525">
              <a:solidFill>
                <a:schemeClr val="bg2"/>
              </a:solidFill>
              <a:miter lim="800000"/>
              <a:headEnd/>
              <a:tailEnd/>
            </a:ln>
            <a:effectLst/>
          </p:spPr>
          <p:txBody>
            <a:bodyPr wrap="none">
              <a:spAutoFit/>
            </a:bodyPr>
            <a:lstStyle/>
            <a:p>
              <a:pPr>
                <a:defRPr/>
              </a:pPr>
              <a:r>
                <a:rPr lang="en-US" sz="1600" b="1">
                  <a:effectLst>
                    <a:outerShdw blurRad="38100" dist="38100" dir="2700000" algn="tl">
                      <a:srgbClr val="FFFFFF"/>
                    </a:outerShdw>
                  </a:effectLst>
                  <a:cs typeface="+mn-cs"/>
                </a:rPr>
                <a:t>10</a:t>
              </a:r>
            </a:p>
          </p:txBody>
        </p:sp>
      </p:grpSp>
      <p:sp>
        <p:nvSpPr>
          <p:cNvPr id="159747" name="Rectangle 6"/>
          <p:cNvSpPr>
            <a:spLocks noChangeArrowheads="1"/>
          </p:cNvSpPr>
          <p:nvPr/>
        </p:nvSpPr>
        <p:spPr bwMode="auto">
          <a:xfrm>
            <a:off x="1776413" y="5943600"/>
            <a:ext cx="1219200" cy="76200"/>
          </a:xfrm>
          <a:prstGeom prst="rect">
            <a:avLst/>
          </a:prstGeom>
          <a:gradFill rotWithShape="1">
            <a:gsLst>
              <a:gs pos="0">
                <a:srgbClr val="969696"/>
              </a:gs>
              <a:gs pos="100000">
                <a:srgbClr val="545454"/>
              </a:gs>
            </a:gsLst>
            <a:lin ang="0" scaled="1"/>
          </a:gradFill>
          <a:ln w="9525">
            <a:solidFill>
              <a:schemeClr val="bg2"/>
            </a:solidFill>
            <a:miter lim="800000"/>
            <a:headEnd/>
            <a:tailEnd/>
          </a:ln>
        </p:spPr>
        <p:txBody>
          <a:bodyPr wrap="none" anchor="ctr"/>
          <a:lstStyle/>
          <a:p>
            <a:endParaRPr lang="en-US"/>
          </a:p>
        </p:txBody>
      </p:sp>
      <p:sp>
        <p:nvSpPr>
          <p:cNvPr id="159748" name="Rectangle 7"/>
          <p:cNvSpPr>
            <a:spLocks noChangeArrowheads="1"/>
          </p:cNvSpPr>
          <p:nvPr/>
        </p:nvSpPr>
        <p:spPr bwMode="auto">
          <a:xfrm>
            <a:off x="2995613" y="5105400"/>
            <a:ext cx="1143000" cy="914400"/>
          </a:xfrm>
          <a:prstGeom prst="rect">
            <a:avLst/>
          </a:prstGeom>
          <a:gradFill rotWithShape="1">
            <a:gsLst>
              <a:gs pos="0">
                <a:srgbClr val="969696"/>
              </a:gs>
              <a:gs pos="100000">
                <a:srgbClr val="545454"/>
              </a:gs>
            </a:gsLst>
            <a:lin ang="0" scaled="1"/>
          </a:gradFill>
          <a:ln w="9525">
            <a:solidFill>
              <a:schemeClr val="bg2"/>
            </a:solidFill>
            <a:miter lim="800000"/>
            <a:headEnd/>
            <a:tailEnd/>
          </a:ln>
        </p:spPr>
        <p:txBody>
          <a:bodyPr wrap="none" anchor="ctr"/>
          <a:lstStyle/>
          <a:p>
            <a:endParaRPr lang="en-US"/>
          </a:p>
        </p:txBody>
      </p:sp>
      <p:sp>
        <p:nvSpPr>
          <p:cNvPr id="159749" name="Rectangle 8"/>
          <p:cNvSpPr>
            <a:spLocks noChangeArrowheads="1"/>
          </p:cNvSpPr>
          <p:nvPr/>
        </p:nvSpPr>
        <p:spPr bwMode="auto">
          <a:xfrm>
            <a:off x="4138613" y="4419600"/>
            <a:ext cx="838200" cy="1600200"/>
          </a:xfrm>
          <a:prstGeom prst="rect">
            <a:avLst/>
          </a:prstGeom>
          <a:gradFill rotWithShape="1">
            <a:gsLst>
              <a:gs pos="0">
                <a:srgbClr val="969696"/>
              </a:gs>
              <a:gs pos="100000">
                <a:srgbClr val="545454"/>
              </a:gs>
            </a:gsLst>
            <a:lin ang="0" scaled="1"/>
          </a:gradFill>
          <a:ln w="9525">
            <a:solidFill>
              <a:schemeClr val="bg2"/>
            </a:solidFill>
            <a:miter lim="800000"/>
            <a:headEnd/>
            <a:tailEnd/>
          </a:ln>
        </p:spPr>
        <p:txBody>
          <a:bodyPr wrap="none" anchor="ctr"/>
          <a:lstStyle/>
          <a:p>
            <a:endParaRPr lang="en-US"/>
          </a:p>
        </p:txBody>
      </p:sp>
      <p:grpSp>
        <p:nvGrpSpPr>
          <p:cNvPr id="159750" name="Group 9"/>
          <p:cNvGrpSpPr>
            <a:grpSpLocks/>
          </p:cNvGrpSpPr>
          <p:nvPr/>
        </p:nvGrpSpPr>
        <p:grpSpPr bwMode="auto">
          <a:xfrm>
            <a:off x="6500813" y="2362200"/>
            <a:ext cx="990600" cy="3657600"/>
            <a:chOff x="4224" y="1296"/>
            <a:chExt cx="624" cy="2304"/>
          </a:xfrm>
        </p:grpSpPr>
        <p:sp>
          <p:nvSpPr>
            <p:cNvPr id="159790" name="Rectangle 10"/>
            <p:cNvSpPr>
              <a:spLocks noChangeArrowheads="1"/>
            </p:cNvSpPr>
            <p:nvPr/>
          </p:nvSpPr>
          <p:spPr bwMode="auto">
            <a:xfrm>
              <a:off x="4224" y="1488"/>
              <a:ext cx="624" cy="2112"/>
            </a:xfrm>
            <a:prstGeom prst="rect">
              <a:avLst/>
            </a:prstGeom>
            <a:gradFill rotWithShape="1">
              <a:gsLst>
                <a:gs pos="0">
                  <a:srgbClr val="969696"/>
                </a:gs>
                <a:gs pos="100000">
                  <a:srgbClr val="545454"/>
                </a:gs>
              </a:gsLst>
              <a:lin ang="0" scaled="1"/>
            </a:gradFill>
            <a:ln w="9525">
              <a:solidFill>
                <a:schemeClr val="bg2"/>
              </a:solidFill>
              <a:miter lim="800000"/>
              <a:headEnd/>
              <a:tailEnd/>
            </a:ln>
          </p:spPr>
          <p:txBody>
            <a:bodyPr wrap="none" anchor="ctr"/>
            <a:lstStyle/>
            <a:p>
              <a:endParaRPr lang="en-US"/>
            </a:p>
          </p:txBody>
        </p:sp>
        <p:sp>
          <p:nvSpPr>
            <p:cNvPr id="100363" name="Text Box 11"/>
            <p:cNvSpPr txBox="1">
              <a:spLocks noChangeArrowheads="1"/>
            </p:cNvSpPr>
            <p:nvPr/>
          </p:nvSpPr>
          <p:spPr bwMode="auto">
            <a:xfrm>
              <a:off x="4368" y="1296"/>
              <a:ext cx="335" cy="218"/>
            </a:xfrm>
            <a:prstGeom prst="rect">
              <a:avLst/>
            </a:prstGeom>
            <a:gradFill rotWithShape="1">
              <a:gsLst>
                <a:gs pos="0">
                  <a:srgbClr val="969696"/>
                </a:gs>
                <a:gs pos="100000">
                  <a:srgbClr val="969696">
                    <a:gamma/>
                    <a:shade val="56078"/>
                    <a:invGamma/>
                  </a:srgbClr>
                </a:gs>
              </a:gsLst>
              <a:lin ang="0" scaled="1"/>
            </a:gradFill>
            <a:ln w="9525">
              <a:solidFill>
                <a:schemeClr val="bg2"/>
              </a:solidFill>
              <a:miter lim="800000"/>
              <a:headEnd/>
              <a:tailEnd/>
            </a:ln>
            <a:effectLst/>
          </p:spPr>
          <p:txBody>
            <a:bodyPr wrap="none">
              <a:spAutoFit/>
            </a:bodyPr>
            <a:lstStyle/>
            <a:p>
              <a:pPr>
                <a:defRPr/>
              </a:pPr>
              <a:r>
                <a:rPr lang="en-US" sz="1600" b="1">
                  <a:effectLst>
                    <a:outerShdw blurRad="38100" dist="38100" dir="2700000" algn="tl">
                      <a:srgbClr val="FFFFFF"/>
                    </a:outerShdw>
                  </a:effectLst>
                  <a:cs typeface="+mn-cs"/>
                </a:rPr>
                <a:t>100</a:t>
              </a:r>
            </a:p>
          </p:txBody>
        </p:sp>
      </p:grpSp>
      <p:grpSp>
        <p:nvGrpSpPr>
          <p:cNvPr id="159751" name="Group 12"/>
          <p:cNvGrpSpPr>
            <a:grpSpLocks/>
          </p:cNvGrpSpPr>
          <p:nvPr/>
        </p:nvGrpSpPr>
        <p:grpSpPr bwMode="auto">
          <a:xfrm>
            <a:off x="5815013" y="2711450"/>
            <a:ext cx="685800" cy="3308350"/>
            <a:chOff x="3792" y="1516"/>
            <a:chExt cx="432" cy="2084"/>
          </a:xfrm>
        </p:grpSpPr>
        <p:sp>
          <p:nvSpPr>
            <p:cNvPr id="159788" name="Rectangle 13"/>
            <p:cNvSpPr>
              <a:spLocks noChangeArrowheads="1"/>
            </p:cNvSpPr>
            <p:nvPr/>
          </p:nvSpPr>
          <p:spPr bwMode="auto">
            <a:xfrm>
              <a:off x="3792" y="1728"/>
              <a:ext cx="432" cy="1872"/>
            </a:xfrm>
            <a:prstGeom prst="rect">
              <a:avLst/>
            </a:prstGeom>
            <a:gradFill rotWithShape="1">
              <a:gsLst>
                <a:gs pos="0">
                  <a:srgbClr val="969696"/>
                </a:gs>
                <a:gs pos="100000">
                  <a:srgbClr val="545454"/>
                </a:gs>
              </a:gsLst>
              <a:lin ang="0" scaled="1"/>
            </a:gradFill>
            <a:ln w="9525">
              <a:solidFill>
                <a:schemeClr val="bg2"/>
              </a:solidFill>
              <a:miter lim="800000"/>
              <a:headEnd/>
              <a:tailEnd/>
            </a:ln>
          </p:spPr>
          <p:txBody>
            <a:bodyPr wrap="none" anchor="ctr"/>
            <a:lstStyle/>
            <a:p>
              <a:endParaRPr lang="en-US"/>
            </a:p>
          </p:txBody>
        </p:sp>
        <p:sp>
          <p:nvSpPr>
            <p:cNvPr id="100366" name="Text Box 14"/>
            <p:cNvSpPr txBox="1">
              <a:spLocks noChangeArrowheads="1"/>
            </p:cNvSpPr>
            <p:nvPr/>
          </p:nvSpPr>
          <p:spPr bwMode="auto">
            <a:xfrm>
              <a:off x="3888" y="1516"/>
              <a:ext cx="264" cy="218"/>
            </a:xfrm>
            <a:prstGeom prst="rect">
              <a:avLst/>
            </a:prstGeom>
            <a:gradFill rotWithShape="1">
              <a:gsLst>
                <a:gs pos="0">
                  <a:srgbClr val="969696"/>
                </a:gs>
                <a:gs pos="100000">
                  <a:srgbClr val="969696">
                    <a:gamma/>
                    <a:shade val="56078"/>
                    <a:invGamma/>
                  </a:srgbClr>
                </a:gs>
              </a:gsLst>
              <a:lin ang="0" scaled="1"/>
            </a:gradFill>
            <a:ln w="9525">
              <a:solidFill>
                <a:schemeClr val="bg2"/>
              </a:solidFill>
              <a:miter lim="800000"/>
              <a:headEnd/>
              <a:tailEnd/>
            </a:ln>
            <a:effectLst/>
          </p:spPr>
          <p:txBody>
            <a:bodyPr wrap="none">
              <a:spAutoFit/>
            </a:bodyPr>
            <a:lstStyle/>
            <a:p>
              <a:pPr>
                <a:defRPr/>
              </a:pPr>
              <a:r>
                <a:rPr lang="en-US" sz="1600" b="1">
                  <a:effectLst>
                    <a:outerShdw blurRad="38100" dist="38100" dir="2700000" algn="tl">
                      <a:srgbClr val="FFFFFF"/>
                    </a:outerShdw>
                  </a:effectLst>
                  <a:cs typeface="+mn-cs"/>
                </a:rPr>
                <a:t>40</a:t>
              </a:r>
            </a:p>
          </p:txBody>
        </p:sp>
      </p:grpSp>
      <p:sp>
        <p:nvSpPr>
          <p:cNvPr id="159752" name="Line 15"/>
          <p:cNvSpPr>
            <a:spLocks noChangeShapeType="1"/>
          </p:cNvSpPr>
          <p:nvPr/>
        </p:nvSpPr>
        <p:spPr bwMode="auto">
          <a:xfrm>
            <a:off x="1277938" y="6019800"/>
            <a:ext cx="7162800" cy="0"/>
          </a:xfrm>
          <a:prstGeom prst="line">
            <a:avLst/>
          </a:prstGeom>
          <a:noFill/>
          <a:ln w="88900">
            <a:solidFill>
              <a:schemeClr val="tx1"/>
            </a:solidFill>
            <a:round/>
            <a:headEnd/>
            <a:tailEnd type="triangle" w="med" len="med"/>
          </a:ln>
        </p:spPr>
        <p:txBody>
          <a:bodyPr/>
          <a:lstStyle/>
          <a:p>
            <a:endParaRPr lang="en-US"/>
          </a:p>
        </p:txBody>
      </p:sp>
      <p:sp>
        <p:nvSpPr>
          <p:cNvPr id="100368" name="Text Box 16"/>
          <p:cNvSpPr txBox="1">
            <a:spLocks noChangeArrowheads="1"/>
          </p:cNvSpPr>
          <p:nvPr/>
        </p:nvSpPr>
        <p:spPr bwMode="auto">
          <a:xfrm rot="16200000" flipH="1">
            <a:off x="-539750" y="3481388"/>
            <a:ext cx="1933575" cy="396875"/>
          </a:xfrm>
          <a:prstGeom prst="rect">
            <a:avLst/>
          </a:prstGeom>
          <a:noFill/>
          <a:ln w="9525">
            <a:noFill/>
            <a:miter lim="800000"/>
            <a:headEnd/>
            <a:tailEnd/>
          </a:ln>
          <a:effectLst/>
        </p:spPr>
        <p:txBody>
          <a:bodyPr wrap="none">
            <a:spAutoFit/>
          </a:bodyPr>
          <a:lstStyle/>
          <a:p>
            <a:pPr>
              <a:defRPr/>
            </a:pPr>
            <a:r>
              <a:rPr lang="en-US" sz="2000" dirty="0">
                <a:effectLst>
                  <a:outerShdw blurRad="38100" dist="38100" dir="2700000" algn="tl">
                    <a:srgbClr val="000000"/>
                  </a:outerShdw>
                </a:effectLst>
                <a:cs typeface="+mn-cs"/>
              </a:rPr>
              <a:t>GHz</a:t>
            </a:r>
            <a:r>
              <a:rPr lang="en-US" sz="2000" b="1" dirty="0">
                <a:solidFill>
                  <a:schemeClr val="bg1"/>
                </a:solidFill>
                <a:effectLst>
                  <a:outerShdw blurRad="38100" dist="38100" dir="2700000" algn="tl">
                    <a:srgbClr val="000000"/>
                  </a:outerShdw>
                </a:effectLst>
                <a:cs typeface="+mn-cs"/>
              </a:rPr>
              <a:t> </a:t>
            </a:r>
            <a:r>
              <a:rPr lang="en-US" sz="2000" b="1" dirty="0">
                <a:effectLst>
                  <a:outerShdw blurRad="38100" dist="38100" dir="2700000" algn="tl">
                    <a:srgbClr val="000000"/>
                  </a:outerShdw>
                </a:effectLst>
                <a:cs typeface="+mn-cs"/>
              </a:rPr>
              <a:t>and</a:t>
            </a:r>
            <a:r>
              <a:rPr lang="en-US" sz="2000" b="1" dirty="0">
                <a:solidFill>
                  <a:schemeClr val="bg1"/>
                </a:solidFill>
                <a:effectLst>
                  <a:outerShdw blurRad="38100" dist="38100" dir="2700000" algn="tl">
                    <a:srgbClr val="000000"/>
                  </a:outerShdw>
                </a:effectLst>
                <a:cs typeface="+mn-cs"/>
              </a:rPr>
              <a:t> </a:t>
            </a:r>
            <a:r>
              <a:rPr lang="en-US" sz="2000" dirty="0" err="1">
                <a:effectLst>
                  <a:outerShdw blurRad="38100" dist="38100" dir="2700000" algn="tl">
                    <a:srgbClr val="000000"/>
                  </a:outerShdw>
                </a:effectLst>
                <a:cs typeface="+mn-cs"/>
              </a:rPr>
              <a:t>Gbps</a:t>
            </a:r>
            <a:endParaRPr lang="en-US" sz="2000" dirty="0">
              <a:effectLst>
                <a:outerShdw blurRad="38100" dist="38100" dir="2700000" algn="tl">
                  <a:srgbClr val="000000"/>
                </a:outerShdw>
              </a:effectLst>
              <a:cs typeface="+mn-cs"/>
            </a:endParaRPr>
          </a:p>
        </p:txBody>
      </p:sp>
      <p:sp>
        <p:nvSpPr>
          <p:cNvPr id="100369" name="Text Box 17"/>
          <p:cNvSpPr txBox="1">
            <a:spLocks noChangeArrowheads="1"/>
          </p:cNvSpPr>
          <p:nvPr/>
        </p:nvSpPr>
        <p:spPr bwMode="auto">
          <a:xfrm>
            <a:off x="7934325" y="6080125"/>
            <a:ext cx="745845" cy="400110"/>
          </a:xfrm>
          <a:prstGeom prst="rect">
            <a:avLst/>
          </a:prstGeom>
          <a:noFill/>
          <a:ln w="9525">
            <a:noFill/>
            <a:miter lim="800000"/>
            <a:headEnd/>
            <a:tailEnd/>
          </a:ln>
          <a:effectLst/>
        </p:spPr>
        <p:txBody>
          <a:bodyPr wrap="none">
            <a:spAutoFit/>
          </a:bodyPr>
          <a:lstStyle/>
          <a:p>
            <a:pPr>
              <a:defRPr/>
            </a:pPr>
            <a:r>
              <a:rPr lang="en-US" sz="2000" dirty="0">
                <a:effectLst>
                  <a:outerShdw blurRad="38100" dist="38100" dir="2700000" algn="tl">
                    <a:srgbClr val="000000"/>
                  </a:outerShdw>
                </a:effectLst>
                <a:cs typeface="+mn-cs"/>
              </a:rPr>
              <a:t>Time</a:t>
            </a:r>
          </a:p>
        </p:txBody>
      </p:sp>
      <p:sp>
        <p:nvSpPr>
          <p:cNvPr id="100370" name="Text Box 18"/>
          <p:cNvSpPr txBox="1">
            <a:spLocks noChangeArrowheads="1"/>
          </p:cNvSpPr>
          <p:nvPr/>
        </p:nvSpPr>
        <p:spPr bwMode="auto">
          <a:xfrm>
            <a:off x="1531938" y="6056313"/>
            <a:ext cx="692150" cy="366712"/>
          </a:xfrm>
          <a:prstGeom prst="rect">
            <a:avLst/>
          </a:prstGeom>
          <a:noFill/>
          <a:ln w="9525">
            <a:noFill/>
            <a:miter lim="800000"/>
            <a:headEnd/>
            <a:tailEnd/>
          </a:ln>
          <a:effectLst/>
        </p:spPr>
        <p:txBody>
          <a:bodyPr wrap="none">
            <a:spAutoFit/>
          </a:bodyPr>
          <a:lstStyle/>
          <a:p>
            <a:pPr>
              <a:defRPr/>
            </a:pPr>
            <a:r>
              <a:rPr lang="en-US" dirty="0">
                <a:effectLst>
                  <a:outerShdw blurRad="38100" dist="38100" dir="2700000" algn="tl">
                    <a:srgbClr val="000000"/>
                  </a:outerShdw>
                </a:effectLst>
                <a:cs typeface="+mn-cs"/>
              </a:rPr>
              <a:t>1990</a:t>
            </a:r>
          </a:p>
        </p:txBody>
      </p:sp>
      <p:sp>
        <p:nvSpPr>
          <p:cNvPr id="100371" name="Text Box 19"/>
          <p:cNvSpPr txBox="1">
            <a:spLocks noChangeArrowheads="1"/>
          </p:cNvSpPr>
          <p:nvPr/>
        </p:nvSpPr>
        <p:spPr bwMode="auto">
          <a:xfrm>
            <a:off x="2684463" y="6096000"/>
            <a:ext cx="692150" cy="366713"/>
          </a:xfrm>
          <a:prstGeom prst="rect">
            <a:avLst/>
          </a:prstGeom>
          <a:noFill/>
          <a:ln w="9525">
            <a:noFill/>
            <a:miter lim="800000"/>
            <a:headEnd/>
            <a:tailEnd/>
          </a:ln>
          <a:effectLst/>
        </p:spPr>
        <p:txBody>
          <a:bodyPr wrap="none">
            <a:spAutoFit/>
          </a:bodyPr>
          <a:lstStyle/>
          <a:p>
            <a:pPr>
              <a:defRPr/>
            </a:pPr>
            <a:r>
              <a:rPr lang="en-US" dirty="0">
                <a:effectLst>
                  <a:outerShdw blurRad="38100" dist="38100" dir="2700000" algn="tl">
                    <a:srgbClr val="000000"/>
                  </a:outerShdw>
                </a:effectLst>
                <a:cs typeface="+mn-cs"/>
              </a:rPr>
              <a:t>1995</a:t>
            </a:r>
          </a:p>
        </p:txBody>
      </p:sp>
      <p:sp>
        <p:nvSpPr>
          <p:cNvPr id="100372" name="Text Box 20"/>
          <p:cNvSpPr txBox="1">
            <a:spLocks noChangeArrowheads="1"/>
          </p:cNvSpPr>
          <p:nvPr/>
        </p:nvSpPr>
        <p:spPr bwMode="auto">
          <a:xfrm>
            <a:off x="3751263" y="6096000"/>
            <a:ext cx="692150" cy="366713"/>
          </a:xfrm>
          <a:prstGeom prst="rect">
            <a:avLst/>
          </a:prstGeom>
          <a:noFill/>
          <a:ln w="9525">
            <a:noFill/>
            <a:miter lim="800000"/>
            <a:headEnd/>
            <a:tailEnd/>
          </a:ln>
          <a:effectLst/>
        </p:spPr>
        <p:txBody>
          <a:bodyPr wrap="none">
            <a:spAutoFit/>
          </a:bodyPr>
          <a:lstStyle/>
          <a:p>
            <a:pPr>
              <a:defRPr/>
            </a:pPr>
            <a:r>
              <a:rPr lang="en-US" dirty="0">
                <a:effectLst>
                  <a:outerShdw blurRad="38100" dist="38100" dir="2700000" algn="tl">
                    <a:srgbClr val="000000"/>
                  </a:outerShdw>
                </a:effectLst>
                <a:cs typeface="+mn-cs"/>
              </a:rPr>
              <a:t>2000</a:t>
            </a:r>
          </a:p>
        </p:txBody>
      </p:sp>
      <p:sp>
        <p:nvSpPr>
          <p:cNvPr id="100373" name="Text Box 21"/>
          <p:cNvSpPr txBox="1">
            <a:spLocks noChangeArrowheads="1"/>
          </p:cNvSpPr>
          <p:nvPr/>
        </p:nvSpPr>
        <p:spPr bwMode="auto">
          <a:xfrm>
            <a:off x="4595813" y="6096000"/>
            <a:ext cx="692150" cy="366713"/>
          </a:xfrm>
          <a:prstGeom prst="rect">
            <a:avLst/>
          </a:prstGeom>
          <a:noFill/>
          <a:ln w="9525">
            <a:noFill/>
            <a:miter lim="800000"/>
            <a:headEnd/>
            <a:tailEnd/>
          </a:ln>
          <a:effectLst/>
        </p:spPr>
        <p:txBody>
          <a:bodyPr wrap="none">
            <a:spAutoFit/>
          </a:bodyPr>
          <a:lstStyle/>
          <a:p>
            <a:pPr>
              <a:defRPr/>
            </a:pPr>
            <a:r>
              <a:rPr lang="en-US" dirty="0">
                <a:effectLst>
                  <a:outerShdw blurRad="38100" dist="38100" dir="2700000" algn="tl">
                    <a:srgbClr val="000000"/>
                  </a:outerShdw>
                </a:effectLst>
                <a:cs typeface="+mn-cs"/>
              </a:rPr>
              <a:t>2003</a:t>
            </a:r>
          </a:p>
        </p:txBody>
      </p:sp>
      <p:sp>
        <p:nvSpPr>
          <p:cNvPr id="100374" name="Text Box 22"/>
          <p:cNvSpPr txBox="1">
            <a:spLocks noChangeArrowheads="1"/>
          </p:cNvSpPr>
          <p:nvPr/>
        </p:nvSpPr>
        <p:spPr bwMode="auto">
          <a:xfrm>
            <a:off x="5434013" y="6096000"/>
            <a:ext cx="692150" cy="366713"/>
          </a:xfrm>
          <a:prstGeom prst="rect">
            <a:avLst/>
          </a:prstGeom>
          <a:noFill/>
          <a:ln w="9525">
            <a:noFill/>
            <a:miter lim="800000"/>
            <a:headEnd/>
            <a:tailEnd/>
          </a:ln>
          <a:effectLst/>
        </p:spPr>
        <p:txBody>
          <a:bodyPr wrap="none">
            <a:spAutoFit/>
          </a:bodyPr>
          <a:lstStyle/>
          <a:p>
            <a:pPr>
              <a:defRPr/>
            </a:pPr>
            <a:r>
              <a:rPr lang="en-US" dirty="0">
                <a:effectLst>
                  <a:outerShdw blurRad="38100" dist="38100" dir="2700000" algn="tl">
                    <a:srgbClr val="000000"/>
                  </a:outerShdw>
                </a:effectLst>
                <a:cs typeface="+mn-cs"/>
              </a:rPr>
              <a:t>2005</a:t>
            </a:r>
          </a:p>
        </p:txBody>
      </p:sp>
      <p:sp>
        <p:nvSpPr>
          <p:cNvPr id="100375" name="Text Box 23"/>
          <p:cNvSpPr txBox="1">
            <a:spLocks noChangeArrowheads="1"/>
          </p:cNvSpPr>
          <p:nvPr/>
        </p:nvSpPr>
        <p:spPr bwMode="auto">
          <a:xfrm>
            <a:off x="7129463" y="6096000"/>
            <a:ext cx="692150" cy="366713"/>
          </a:xfrm>
          <a:prstGeom prst="rect">
            <a:avLst/>
          </a:prstGeom>
          <a:noFill/>
          <a:ln w="9525">
            <a:noFill/>
            <a:miter lim="800000"/>
            <a:headEnd/>
            <a:tailEnd/>
          </a:ln>
          <a:effectLst/>
        </p:spPr>
        <p:txBody>
          <a:bodyPr wrap="none">
            <a:spAutoFit/>
          </a:bodyPr>
          <a:lstStyle/>
          <a:p>
            <a:pPr>
              <a:defRPr/>
            </a:pPr>
            <a:r>
              <a:rPr lang="en-US" dirty="0">
                <a:effectLst>
                  <a:outerShdw blurRad="38100" dist="38100" dir="2700000" algn="tl">
                    <a:srgbClr val="000000"/>
                  </a:outerShdw>
                </a:effectLst>
                <a:cs typeface="+mn-cs"/>
              </a:rPr>
              <a:t>2010</a:t>
            </a:r>
          </a:p>
        </p:txBody>
      </p:sp>
      <p:sp>
        <p:nvSpPr>
          <p:cNvPr id="100376" name="Text Box 24"/>
          <p:cNvSpPr txBox="1">
            <a:spLocks noChangeArrowheads="1"/>
          </p:cNvSpPr>
          <p:nvPr/>
        </p:nvSpPr>
        <p:spPr bwMode="auto">
          <a:xfrm>
            <a:off x="741363" y="5729288"/>
            <a:ext cx="501650" cy="366712"/>
          </a:xfrm>
          <a:prstGeom prst="rect">
            <a:avLst/>
          </a:prstGeom>
          <a:noFill/>
          <a:ln w="9525">
            <a:noFill/>
            <a:miter lim="800000"/>
            <a:headEnd/>
            <a:tailEnd/>
          </a:ln>
          <a:effectLst/>
        </p:spPr>
        <p:txBody>
          <a:bodyPr wrap="none">
            <a:spAutoFit/>
          </a:bodyPr>
          <a:lstStyle/>
          <a:p>
            <a:pPr>
              <a:defRPr/>
            </a:pPr>
            <a:r>
              <a:rPr lang="en-US" b="1" dirty="0">
                <a:solidFill>
                  <a:schemeClr val="bg1"/>
                </a:solidFill>
                <a:effectLst>
                  <a:outerShdw blurRad="38100" dist="38100" dir="2700000" algn="tl">
                    <a:srgbClr val="000000"/>
                  </a:outerShdw>
                </a:effectLst>
                <a:cs typeface="+mn-cs"/>
              </a:rPr>
              <a:t>.</a:t>
            </a:r>
            <a:r>
              <a:rPr lang="en-US" b="1" dirty="0">
                <a:cs typeface="+mn-cs"/>
              </a:rPr>
              <a:t>01</a:t>
            </a:r>
          </a:p>
        </p:txBody>
      </p:sp>
      <p:sp>
        <p:nvSpPr>
          <p:cNvPr id="100377" name="Text Box 25"/>
          <p:cNvSpPr txBox="1">
            <a:spLocks noChangeArrowheads="1"/>
          </p:cNvSpPr>
          <p:nvPr/>
        </p:nvSpPr>
        <p:spPr bwMode="auto">
          <a:xfrm>
            <a:off x="741363" y="4953000"/>
            <a:ext cx="501650" cy="366713"/>
          </a:xfrm>
          <a:prstGeom prst="rect">
            <a:avLst/>
          </a:prstGeom>
          <a:noFill/>
          <a:ln w="9525">
            <a:noFill/>
            <a:miter lim="800000"/>
            <a:headEnd/>
            <a:tailEnd/>
          </a:ln>
          <a:effectLst/>
        </p:spPr>
        <p:txBody>
          <a:bodyPr wrap="none">
            <a:spAutoFit/>
          </a:bodyPr>
          <a:lstStyle/>
          <a:p>
            <a:pPr>
              <a:defRPr/>
            </a:pPr>
            <a:r>
              <a:rPr lang="en-US" b="1" dirty="0">
                <a:cs typeface="+mn-cs"/>
              </a:rPr>
              <a:t>0.1</a:t>
            </a:r>
          </a:p>
        </p:txBody>
      </p:sp>
      <p:sp>
        <p:nvSpPr>
          <p:cNvPr id="100378" name="Text Box 26"/>
          <p:cNvSpPr txBox="1">
            <a:spLocks noChangeArrowheads="1"/>
          </p:cNvSpPr>
          <p:nvPr/>
        </p:nvSpPr>
        <p:spPr bwMode="auto">
          <a:xfrm>
            <a:off x="741363" y="4191000"/>
            <a:ext cx="438150" cy="366713"/>
          </a:xfrm>
          <a:prstGeom prst="rect">
            <a:avLst/>
          </a:prstGeom>
          <a:noFill/>
          <a:ln w="9525">
            <a:noFill/>
            <a:miter lim="800000"/>
            <a:headEnd/>
            <a:tailEnd/>
          </a:ln>
          <a:effectLst/>
        </p:spPr>
        <p:txBody>
          <a:bodyPr wrap="none">
            <a:spAutoFit/>
          </a:bodyPr>
          <a:lstStyle/>
          <a:p>
            <a:pPr>
              <a:defRPr/>
            </a:pPr>
            <a:r>
              <a:rPr lang="en-US" b="1" dirty="0">
                <a:effectLst>
                  <a:outerShdw blurRad="38100" dist="38100" dir="2700000" algn="tl">
                    <a:srgbClr val="FFFFFF"/>
                  </a:outerShdw>
                </a:effectLst>
                <a:cs typeface="+mn-cs"/>
              </a:rPr>
              <a:t>  </a:t>
            </a:r>
            <a:r>
              <a:rPr lang="en-US" b="1" dirty="0">
                <a:cs typeface="+mn-cs"/>
              </a:rPr>
              <a:t>1</a:t>
            </a:r>
          </a:p>
        </p:txBody>
      </p:sp>
      <p:sp>
        <p:nvSpPr>
          <p:cNvPr id="100379" name="Text Box 27"/>
          <p:cNvSpPr txBox="1">
            <a:spLocks noChangeArrowheads="1"/>
          </p:cNvSpPr>
          <p:nvPr/>
        </p:nvSpPr>
        <p:spPr bwMode="auto">
          <a:xfrm>
            <a:off x="741363" y="3352800"/>
            <a:ext cx="409575" cy="336550"/>
          </a:xfrm>
          <a:prstGeom prst="rect">
            <a:avLst/>
          </a:prstGeom>
          <a:noFill/>
          <a:ln w="9525">
            <a:noFill/>
            <a:miter lim="800000"/>
            <a:headEnd/>
            <a:tailEnd/>
          </a:ln>
          <a:effectLst/>
        </p:spPr>
        <p:txBody>
          <a:bodyPr wrap="none">
            <a:spAutoFit/>
          </a:bodyPr>
          <a:lstStyle/>
          <a:p>
            <a:pPr>
              <a:defRPr/>
            </a:pPr>
            <a:r>
              <a:rPr lang="en-US" sz="1600" dirty="0">
                <a:cs typeface="+mn-cs"/>
              </a:rPr>
              <a:t>10</a:t>
            </a:r>
          </a:p>
        </p:txBody>
      </p:sp>
      <p:sp>
        <p:nvSpPr>
          <p:cNvPr id="100380" name="Text Box 28"/>
          <p:cNvSpPr txBox="1">
            <a:spLocks noChangeArrowheads="1"/>
          </p:cNvSpPr>
          <p:nvPr/>
        </p:nvSpPr>
        <p:spPr bwMode="auto">
          <a:xfrm>
            <a:off x="633413" y="2452688"/>
            <a:ext cx="565150" cy="366712"/>
          </a:xfrm>
          <a:prstGeom prst="rect">
            <a:avLst/>
          </a:prstGeom>
          <a:noFill/>
          <a:ln w="9525">
            <a:noFill/>
            <a:miter lim="800000"/>
            <a:headEnd/>
            <a:tailEnd/>
          </a:ln>
          <a:effectLst/>
        </p:spPr>
        <p:txBody>
          <a:bodyPr wrap="none">
            <a:spAutoFit/>
          </a:bodyPr>
          <a:lstStyle/>
          <a:p>
            <a:pPr>
              <a:defRPr/>
            </a:pPr>
            <a:r>
              <a:rPr lang="en-US" b="1" dirty="0">
                <a:cs typeface="+mn-cs"/>
              </a:rPr>
              <a:t>100</a:t>
            </a:r>
          </a:p>
        </p:txBody>
      </p:sp>
      <p:sp>
        <p:nvSpPr>
          <p:cNvPr id="100381" name="Text Box 29"/>
          <p:cNvSpPr txBox="1">
            <a:spLocks noChangeArrowheads="1"/>
          </p:cNvSpPr>
          <p:nvPr/>
        </p:nvSpPr>
        <p:spPr bwMode="auto">
          <a:xfrm>
            <a:off x="557213" y="1600200"/>
            <a:ext cx="692150" cy="366713"/>
          </a:xfrm>
          <a:prstGeom prst="rect">
            <a:avLst/>
          </a:prstGeom>
          <a:noFill/>
          <a:ln w="9525">
            <a:noFill/>
            <a:miter lim="800000"/>
            <a:headEnd/>
            <a:tailEnd/>
          </a:ln>
          <a:effectLst/>
        </p:spPr>
        <p:txBody>
          <a:bodyPr wrap="none">
            <a:spAutoFit/>
          </a:bodyPr>
          <a:lstStyle/>
          <a:p>
            <a:pPr>
              <a:defRPr/>
            </a:pPr>
            <a:r>
              <a:rPr lang="en-US" b="1" dirty="0">
                <a:cs typeface="+mn-cs"/>
              </a:rPr>
              <a:t>1000</a:t>
            </a:r>
          </a:p>
        </p:txBody>
      </p:sp>
      <p:sp>
        <p:nvSpPr>
          <p:cNvPr id="159767" name="Rectangle 30"/>
          <p:cNvSpPr>
            <a:spLocks noChangeArrowheads="1"/>
          </p:cNvSpPr>
          <p:nvPr/>
        </p:nvSpPr>
        <p:spPr bwMode="auto">
          <a:xfrm rot="-2878737">
            <a:off x="1776413" y="5635625"/>
            <a:ext cx="155575" cy="155575"/>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59768" name="Line 31"/>
          <p:cNvSpPr>
            <a:spLocks noChangeShapeType="1"/>
          </p:cNvSpPr>
          <p:nvPr/>
        </p:nvSpPr>
        <p:spPr bwMode="auto">
          <a:xfrm flipV="1">
            <a:off x="1319213" y="1371600"/>
            <a:ext cx="0" cy="4648200"/>
          </a:xfrm>
          <a:prstGeom prst="line">
            <a:avLst/>
          </a:prstGeom>
          <a:noFill/>
          <a:ln w="88900">
            <a:solidFill>
              <a:schemeClr val="tx1"/>
            </a:solidFill>
            <a:round/>
            <a:headEnd/>
            <a:tailEnd type="triangle" w="med" len="med"/>
          </a:ln>
        </p:spPr>
        <p:txBody>
          <a:bodyPr/>
          <a:lstStyle/>
          <a:p>
            <a:endParaRPr lang="en-US"/>
          </a:p>
        </p:txBody>
      </p:sp>
      <p:sp>
        <p:nvSpPr>
          <p:cNvPr id="100384" name="Text Box 32"/>
          <p:cNvSpPr txBox="1">
            <a:spLocks noChangeArrowheads="1"/>
          </p:cNvSpPr>
          <p:nvPr/>
        </p:nvSpPr>
        <p:spPr bwMode="auto">
          <a:xfrm>
            <a:off x="6119813" y="6096000"/>
            <a:ext cx="882650" cy="366713"/>
          </a:xfrm>
          <a:prstGeom prst="rect">
            <a:avLst/>
          </a:prstGeom>
          <a:noFill/>
          <a:ln w="9525">
            <a:noFill/>
            <a:miter lim="800000"/>
            <a:headEnd/>
            <a:tailEnd/>
          </a:ln>
          <a:effectLst/>
        </p:spPr>
        <p:txBody>
          <a:bodyPr wrap="none">
            <a:spAutoFit/>
          </a:bodyPr>
          <a:lstStyle/>
          <a:p>
            <a:pPr>
              <a:defRPr/>
            </a:pPr>
            <a:r>
              <a:rPr lang="en-US" dirty="0">
                <a:effectLst>
                  <a:outerShdw blurRad="38100" dist="38100" dir="2700000" algn="tl">
                    <a:srgbClr val="000000"/>
                  </a:outerShdw>
                </a:effectLst>
                <a:cs typeface="+mn-cs"/>
              </a:rPr>
              <a:t>2006/7</a:t>
            </a:r>
          </a:p>
        </p:txBody>
      </p:sp>
      <p:grpSp>
        <p:nvGrpSpPr>
          <p:cNvPr id="159770" name="Group 33"/>
          <p:cNvGrpSpPr>
            <a:grpSpLocks/>
          </p:cNvGrpSpPr>
          <p:nvPr/>
        </p:nvGrpSpPr>
        <p:grpSpPr bwMode="auto">
          <a:xfrm>
            <a:off x="1852613" y="2667000"/>
            <a:ext cx="5715000" cy="3048000"/>
            <a:chOff x="1296" y="1488"/>
            <a:chExt cx="3600" cy="1920"/>
          </a:xfrm>
        </p:grpSpPr>
        <p:sp>
          <p:nvSpPr>
            <p:cNvPr id="159776" name="Line 34"/>
            <p:cNvSpPr>
              <a:spLocks noChangeShapeType="1"/>
            </p:cNvSpPr>
            <p:nvPr/>
          </p:nvSpPr>
          <p:spPr bwMode="auto">
            <a:xfrm flipV="1">
              <a:off x="3792" y="1536"/>
              <a:ext cx="1056" cy="576"/>
            </a:xfrm>
            <a:prstGeom prst="line">
              <a:avLst/>
            </a:prstGeom>
            <a:noFill/>
            <a:ln w="63500">
              <a:solidFill>
                <a:srgbClr val="FFFF00"/>
              </a:solidFill>
              <a:round/>
              <a:headEnd/>
              <a:tailEnd/>
            </a:ln>
          </p:spPr>
          <p:txBody>
            <a:bodyPr/>
            <a:lstStyle/>
            <a:p>
              <a:endParaRPr lang="en-US"/>
            </a:p>
          </p:txBody>
        </p:sp>
        <p:grpSp>
          <p:nvGrpSpPr>
            <p:cNvPr id="159777" name="Group 35"/>
            <p:cNvGrpSpPr>
              <a:grpSpLocks/>
            </p:cNvGrpSpPr>
            <p:nvPr/>
          </p:nvGrpSpPr>
          <p:grpSpPr bwMode="auto">
            <a:xfrm>
              <a:off x="1296" y="1488"/>
              <a:ext cx="3600" cy="1920"/>
              <a:chOff x="1296" y="1488"/>
              <a:chExt cx="3600" cy="1920"/>
            </a:xfrm>
          </p:grpSpPr>
          <p:sp>
            <p:nvSpPr>
              <p:cNvPr id="159778" name="Rectangle 36"/>
              <p:cNvSpPr>
                <a:spLocks noChangeArrowheads="1"/>
              </p:cNvSpPr>
              <p:nvPr/>
            </p:nvSpPr>
            <p:spPr bwMode="auto">
              <a:xfrm rot="-2878737">
                <a:off x="3744" y="2064"/>
                <a:ext cx="98" cy="98"/>
              </a:xfrm>
              <a:prstGeom prst="rect">
                <a:avLst/>
              </a:prstGeom>
              <a:solidFill>
                <a:srgbClr val="FFFF00"/>
              </a:solidFill>
              <a:ln w="9525">
                <a:solidFill>
                  <a:srgbClr val="FFFF00"/>
                </a:solidFill>
                <a:miter lim="800000"/>
                <a:headEnd/>
                <a:tailEnd/>
              </a:ln>
            </p:spPr>
            <p:txBody>
              <a:bodyPr wrap="none" anchor="ctr"/>
              <a:lstStyle/>
              <a:p>
                <a:endParaRPr lang="en-US"/>
              </a:p>
            </p:txBody>
          </p:sp>
          <p:sp>
            <p:nvSpPr>
              <p:cNvPr id="159779" name="Rectangle 37"/>
              <p:cNvSpPr>
                <a:spLocks noChangeArrowheads="1"/>
              </p:cNvSpPr>
              <p:nvPr/>
            </p:nvSpPr>
            <p:spPr bwMode="auto">
              <a:xfrm rot="-2878737">
                <a:off x="1968" y="2974"/>
                <a:ext cx="98" cy="98"/>
              </a:xfrm>
              <a:prstGeom prst="rect">
                <a:avLst/>
              </a:prstGeom>
              <a:solidFill>
                <a:srgbClr val="FFFF00"/>
              </a:solidFill>
              <a:ln w="9525">
                <a:solidFill>
                  <a:srgbClr val="FFFF00"/>
                </a:solidFill>
                <a:miter lim="800000"/>
                <a:headEnd/>
                <a:tailEnd/>
              </a:ln>
            </p:spPr>
            <p:txBody>
              <a:bodyPr wrap="none" anchor="ctr"/>
              <a:lstStyle/>
              <a:p>
                <a:endParaRPr lang="en-US"/>
              </a:p>
            </p:txBody>
          </p:sp>
          <p:sp>
            <p:nvSpPr>
              <p:cNvPr id="159780" name="Rectangle 38"/>
              <p:cNvSpPr>
                <a:spLocks noChangeArrowheads="1"/>
              </p:cNvSpPr>
              <p:nvPr/>
            </p:nvSpPr>
            <p:spPr bwMode="auto">
              <a:xfrm rot="-2878737">
                <a:off x="2688" y="2590"/>
                <a:ext cx="98" cy="98"/>
              </a:xfrm>
              <a:prstGeom prst="rect">
                <a:avLst/>
              </a:prstGeom>
              <a:solidFill>
                <a:srgbClr val="FFFF00"/>
              </a:solidFill>
              <a:ln w="9525">
                <a:solidFill>
                  <a:srgbClr val="FFFF00"/>
                </a:solidFill>
                <a:miter lim="800000"/>
                <a:headEnd/>
                <a:tailEnd/>
              </a:ln>
            </p:spPr>
            <p:txBody>
              <a:bodyPr wrap="none" anchor="ctr"/>
              <a:lstStyle/>
              <a:p>
                <a:endParaRPr lang="en-US"/>
              </a:p>
            </p:txBody>
          </p:sp>
          <p:sp>
            <p:nvSpPr>
              <p:cNvPr id="159781" name="Rectangle 39"/>
              <p:cNvSpPr>
                <a:spLocks noChangeArrowheads="1"/>
              </p:cNvSpPr>
              <p:nvPr/>
            </p:nvSpPr>
            <p:spPr bwMode="auto">
              <a:xfrm rot="-2878737">
                <a:off x="3216" y="2304"/>
                <a:ext cx="98" cy="98"/>
              </a:xfrm>
              <a:prstGeom prst="rect">
                <a:avLst/>
              </a:prstGeom>
              <a:solidFill>
                <a:srgbClr val="FFFF00"/>
              </a:solidFill>
              <a:ln w="9525">
                <a:solidFill>
                  <a:srgbClr val="FFFF00"/>
                </a:solidFill>
                <a:miter lim="800000"/>
                <a:headEnd/>
                <a:tailEnd/>
              </a:ln>
            </p:spPr>
            <p:txBody>
              <a:bodyPr wrap="none" anchor="ctr"/>
              <a:lstStyle/>
              <a:p>
                <a:endParaRPr lang="en-US"/>
              </a:p>
            </p:txBody>
          </p:sp>
          <p:sp>
            <p:nvSpPr>
              <p:cNvPr id="159782" name="Rectangle 40"/>
              <p:cNvSpPr>
                <a:spLocks noChangeArrowheads="1"/>
              </p:cNvSpPr>
              <p:nvPr/>
            </p:nvSpPr>
            <p:spPr bwMode="auto">
              <a:xfrm rot="-2878737">
                <a:off x="4798" y="1488"/>
                <a:ext cx="98" cy="98"/>
              </a:xfrm>
              <a:prstGeom prst="rect">
                <a:avLst/>
              </a:prstGeom>
              <a:solidFill>
                <a:srgbClr val="FFFF00"/>
              </a:solidFill>
              <a:ln w="9525">
                <a:solidFill>
                  <a:srgbClr val="FFFF00"/>
                </a:solidFill>
                <a:miter lim="800000"/>
                <a:headEnd/>
                <a:tailEnd/>
              </a:ln>
            </p:spPr>
            <p:txBody>
              <a:bodyPr wrap="none" anchor="ctr"/>
              <a:lstStyle/>
              <a:p>
                <a:endParaRPr lang="en-US"/>
              </a:p>
            </p:txBody>
          </p:sp>
          <p:sp>
            <p:nvSpPr>
              <p:cNvPr id="159783" name="Line 41"/>
              <p:cNvSpPr>
                <a:spLocks noChangeShapeType="1"/>
              </p:cNvSpPr>
              <p:nvPr/>
            </p:nvSpPr>
            <p:spPr bwMode="auto">
              <a:xfrm flipV="1">
                <a:off x="1296" y="3024"/>
                <a:ext cx="720" cy="384"/>
              </a:xfrm>
              <a:prstGeom prst="line">
                <a:avLst/>
              </a:prstGeom>
              <a:noFill/>
              <a:ln w="63500">
                <a:solidFill>
                  <a:srgbClr val="FFFF00"/>
                </a:solidFill>
                <a:round/>
                <a:headEnd/>
                <a:tailEnd/>
              </a:ln>
            </p:spPr>
            <p:txBody>
              <a:bodyPr/>
              <a:lstStyle/>
              <a:p>
                <a:endParaRPr lang="en-US"/>
              </a:p>
            </p:txBody>
          </p:sp>
          <p:sp>
            <p:nvSpPr>
              <p:cNvPr id="159784" name="Line 42"/>
              <p:cNvSpPr>
                <a:spLocks noChangeShapeType="1"/>
              </p:cNvSpPr>
              <p:nvPr/>
            </p:nvSpPr>
            <p:spPr bwMode="auto">
              <a:xfrm flipV="1">
                <a:off x="2016" y="2640"/>
                <a:ext cx="720" cy="384"/>
              </a:xfrm>
              <a:prstGeom prst="line">
                <a:avLst/>
              </a:prstGeom>
              <a:noFill/>
              <a:ln w="63500">
                <a:solidFill>
                  <a:srgbClr val="FFFF00"/>
                </a:solidFill>
                <a:round/>
                <a:headEnd/>
                <a:tailEnd/>
              </a:ln>
            </p:spPr>
            <p:txBody>
              <a:bodyPr/>
              <a:lstStyle/>
              <a:p>
                <a:endParaRPr lang="en-US"/>
              </a:p>
            </p:txBody>
          </p:sp>
          <p:sp>
            <p:nvSpPr>
              <p:cNvPr id="159785" name="Line 43"/>
              <p:cNvSpPr>
                <a:spLocks noChangeShapeType="1"/>
              </p:cNvSpPr>
              <p:nvPr/>
            </p:nvSpPr>
            <p:spPr bwMode="auto">
              <a:xfrm flipV="1">
                <a:off x="2784" y="2378"/>
                <a:ext cx="432" cy="236"/>
              </a:xfrm>
              <a:prstGeom prst="line">
                <a:avLst/>
              </a:prstGeom>
              <a:noFill/>
              <a:ln w="63500">
                <a:solidFill>
                  <a:srgbClr val="FFFF00"/>
                </a:solidFill>
                <a:round/>
                <a:headEnd/>
                <a:tailEnd/>
              </a:ln>
            </p:spPr>
            <p:txBody>
              <a:bodyPr/>
              <a:lstStyle/>
              <a:p>
                <a:endParaRPr lang="en-US"/>
              </a:p>
            </p:txBody>
          </p:sp>
          <p:sp>
            <p:nvSpPr>
              <p:cNvPr id="159786" name="Line 44"/>
              <p:cNvSpPr>
                <a:spLocks noChangeShapeType="1"/>
              </p:cNvSpPr>
              <p:nvPr/>
            </p:nvSpPr>
            <p:spPr bwMode="auto">
              <a:xfrm flipV="1">
                <a:off x="3264" y="2112"/>
                <a:ext cx="528" cy="240"/>
              </a:xfrm>
              <a:prstGeom prst="line">
                <a:avLst/>
              </a:prstGeom>
              <a:noFill/>
              <a:ln w="63500">
                <a:solidFill>
                  <a:srgbClr val="FFFF00"/>
                </a:solidFill>
                <a:round/>
                <a:headEnd/>
                <a:tailEnd/>
              </a:ln>
            </p:spPr>
            <p:txBody>
              <a:bodyPr/>
              <a:lstStyle/>
              <a:p>
                <a:endParaRPr lang="en-US"/>
              </a:p>
            </p:txBody>
          </p:sp>
          <p:sp>
            <p:nvSpPr>
              <p:cNvPr id="159787" name="Rectangle 45"/>
              <p:cNvSpPr>
                <a:spLocks noChangeArrowheads="1"/>
              </p:cNvSpPr>
              <p:nvPr/>
            </p:nvSpPr>
            <p:spPr bwMode="auto">
              <a:xfrm rot="-2878737">
                <a:off x="4176" y="1824"/>
                <a:ext cx="98" cy="98"/>
              </a:xfrm>
              <a:prstGeom prst="rect">
                <a:avLst/>
              </a:prstGeom>
              <a:solidFill>
                <a:srgbClr val="FFFF00"/>
              </a:solidFill>
              <a:ln w="9525">
                <a:solidFill>
                  <a:srgbClr val="FFFF00"/>
                </a:solidFill>
                <a:miter lim="800000"/>
                <a:headEnd/>
                <a:tailEnd/>
              </a:ln>
            </p:spPr>
            <p:txBody>
              <a:bodyPr wrap="none" anchor="ctr"/>
              <a:lstStyle/>
              <a:p>
                <a:endParaRPr lang="en-US"/>
              </a:p>
            </p:txBody>
          </p:sp>
        </p:grpSp>
      </p:grpSp>
      <p:sp>
        <p:nvSpPr>
          <p:cNvPr id="159771" name="Text Box 46"/>
          <p:cNvSpPr txBox="1">
            <a:spLocks noChangeArrowheads="1"/>
          </p:cNvSpPr>
          <p:nvPr/>
        </p:nvSpPr>
        <p:spPr bwMode="auto">
          <a:xfrm>
            <a:off x="6230938" y="6473825"/>
            <a:ext cx="2487612" cy="366713"/>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b="1" i="1"/>
          </a:p>
        </p:txBody>
      </p:sp>
      <p:sp>
        <p:nvSpPr>
          <p:cNvPr id="159772" name="AutoShape 47"/>
          <p:cNvSpPr>
            <a:spLocks/>
          </p:cNvSpPr>
          <p:nvPr/>
        </p:nvSpPr>
        <p:spPr bwMode="auto">
          <a:xfrm>
            <a:off x="1828800" y="2590800"/>
            <a:ext cx="1762125" cy="1281113"/>
          </a:xfrm>
          <a:prstGeom prst="borderCallout2">
            <a:avLst>
              <a:gd name="adj1" fmla="val 8921"/>
              <a:gd name="adj2" fmla="val 104324"/>
              <a:gd name="adj3" fmla="val 8921"/>
              <a:gd name="adj4" fmla="val 140991"/>
              <a:gd name="adj5" fmla="val 85255"/>
              <a:gd name="adj6" fmla="val 179190"/>
            </a:avLst>
          </a:prstGeom>
          <a:noFill/>
          <a:ln w="38100">
            <a:solidFill>
              <a:srgbClr val="0000FF"/>
            </a:solidFill>
            <a:miter lim="800000"/>
            <a:headEnd type="none" w="sm" len="sm"/>
            <a:tailEnd type="arrow" w="med" len="med"/>
          </a:ln>
        </p:spPr>
        <p:txBody>
          <a:bodyPr anchor="ctr"/>
          <a:lstStyle/>
          <a:p>
            <a:pPr algn="ctr" eaLnBrk="0" hangingPunct="0"/>
            <a:r>
              <a:rPr lang="en-US" sz="2000" b="1" dirty="0">
                <a:solidFill>
                  <a:srgbClr val="0070C0"/>
                </a:solidFill>
              </a:rPr>
              <a:t>Network bandwidth outpaces </a:t>
            </a:r>
            <a:r>
              <a:rPr lang="en-US" sz="2000" b="1" dirty="0">
                <a:solidFill>
                  <a:schemeClr val="bg1"/>
                </a:solidFill>
              </a:rPr>
              <a:t>Moore’s Law</a:t>
            </a:r>
          </a:p>
        </p:txBody>
      </p:sp>
      <p:sp>
        <p:nvSpPr>
          <p:cNvPr id="159773" name="Text Box 48"/>
          <p:cNvSpPr txBox="1">
            <a:spLocks noChangeArrowheads="1"/>
          </p:cNvSpPr>
          <p:nvPr/>
        </p:nvSpPr>
        <p:spPr bwMode="auto">
          <a:xfrm>
            <a:off x="1312863" y="4957763"/>
            <a:ext cx="1268412" cy="701675"/>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sz="2000" b="1">
                <a:solidFill>
                  <a:schemeClr val="bg1"/>
                </a:solidFill>
              </a:rPr>
              <a:t>Moore’s Law</a:t>
            </a:r>
          </a:p>
        </p:txBody>
      </p:sp>
      <p:sp>
        <p:nvSpPr>
          <p:cNvPr id="159774" name="Text Box 49"/>
          <p:cNvSpPr txBox="1">
            <a:spLocks noChangeArrowheads="1"/>
          </p:cNvSpPr>
          <p:nvPr/>
        </p:nvSpPr>
        <p:spPr bwMode="auto">
          <a:xfrm>
            <a:off x="2033350" y="1602801"/>
            <a:ext cx="5543550" cy="584200"/>
          </a:xfrm>
          <a:prstGeom prst="rect">
            <a:avLst/>
          </a:prstGeom>
          <a:solidFill>
            <a:srgbClr val="FFFFFF"/>
          </a:solidFill>
          <a:ln w="38100">
            <a:solidFill>
              <a:schemeClr val="tx1"/>
            </a:solidFill>
            <a:miter lim="800000"/>
            <a:headEnd type="none" w="sm" len="sm"/>
            <a:tailEnd/>
          </a:ln>
        </p:spPr>
        <p:txBody>
          <a:bodyPr>
            <a:spAutoFit/>
          </a:bodyPr>
          <a:lstStyle/>
          <a:p>
            <a:pPr algn="ctr" eaLnBrk="0" hangingPunct="0"/>
            <a:r>
              <a:rPr lang="en-US" sz="1600" b="1" dirty="0">
                <a:solidFill>
                  <a:schemeClr val="bg2"/>
                </a:solidFill>
              </a:rPr>
              <a:t>TCP requirements Rule of thumb:</a:t>
            </a:r>
          </a:p>
          <a:p>
            <a:pPr algn="ctr" eaLnBrk="0" hangingPunct="0"/>
            <a:r>
              <a:rPr lang="en-US" sz="1600" b="1" dirty="0">
                <a:solidFill>
                  <a:schemeClr val="bg2"/>
                </a:solidFill>
              </a:rPr>
              <a:t>1GHz for 1Gbps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title"/>
          </p:nvPr>
        </p:nvSpPr>
        <p:spPr>
          <a:xfrm>
            <a:off x="482837" y="734939"/>
            <a:ext cx="8229600" cy="747400"/>
          </a:xfrm>
        </p:spPr>
        <p:txBody>
          <a:bodyPr/>
          <a:lstStyle/>
          <a:p>
            <a:pPr eaLnBrk="1" hangingPunct="1"/>
            <a:r>
              <a:rPr lang="en-US" dirty="0" smtClean="0">
                <a:solidFill>
                  <a:srgbClr val="0070C0"/>
                </a:solidFill>
              </a:rPr>
              <a:t>I/O Acceleration Techniques</a:t>
            </a:r>
          </a:p>
        </p:txBody>
      </p:sp>
      <p:sp>
        <p:nvSpPr>
          <p:cNvPr id="161794" name="Rectangle 3"/>
          <p:cNvSpPr>
            <a:spLocks noGrp="1" noChangeArrowheads="1"/>
          </p:cNvSpPr>
          <p:nvPr>
            <p:ph idx="1"/>
          </p:nvPr>
        </p:nvSpPr>
        <p:spPr>
          <a:xfrm>
            <a:off x="462808" y="1515543"/>
            <a:ext cx="8229600" cy="4782707"/>
          </a:xfrm>
        </p:spPr>
        <p:txBody>
          <a:bodyPr/>
          <a:lstStyle/>
          <a:p>
            <a:pPr eaLnBrk="1" hangingPunct="1">
              <a:lnSpc>
                <a:spcPct val="90000"/>
              </a:lnSpc>
            </a:pPr>
            <a:r>
              <a:rPr lang="en-US" sz="3600" dirty="0" smtClean="0"/>
              <a:t>Architectural Improvement</a:t>
            </a:r>
          </a:p>
          <a:p>
            <a:pPr eaLnBrk="1" hangingPunct="1">
              <a:lnSpc>
                <a:spcPct val="90000"/>
              </a:lnSpc>
            </a:pPr>
            <a:r>
              <a:rPr lang="en-US" sz="3600" dirty="0" smtClean="0"/>
              <a:t>TCP Offload: </a:t>
            </a:r>
            <a:r>
              <a:rPr lang="en-US" sz="2800" dirty="0" smtClean="0">
                <a:solidFill>
                  <a:schemeClr val="bg1"/>
                </a:solidFill>
              </a:rPr>
              <a:t>Offload TCP/IP Checksum and </a:t>
            </a:r>
            <a:r>
              <a:rPr lang="en-US" sz="2800" dirty="0" smtClean="0"/>
              <a:t>Segmentation to Interface hardware or programmable device (Ex. TOEs)</a:t>
            </a:r>
            <a:endParaRPr lang="en-US" sz="2400" dirty="0" smtClean="0"/>
          </a:p>
          <a:p>
            <a:pPr eaLnBrk="1" hangingPunct="1">
              <a:lnSpc>
                <a:spcPct val="90000"/>
              </a:lnSpc>
            </a:pPr>
            <a:r>
              <a:rPr lang="en-US" sz="3600" dirty="0" smtClean="0"/>
              <a:t>O/S Bypass: </a:t>
            </a:r>
            <a:r>
              <a:rPr lang="en-US" sz="2800" dirty="0" smtClean="0">
                <a:solidFill>
                  <a:schemeClr val="bg1"/>
                </a:solidFill>
              </a:rPr>
              <a:t>User-level software techniques to </a:t>
            </a:r>
            <a:r>
              <a:rPr lang="en-US" sz="2800" dirty="0" smtClean="0"/>
              <a:t>bypass protocol stack – Zero Copy Protocol </a:t>
            </a:r>
          </a:p>
          <a:p>
            <a:pPr eaLnBrk="1" hangingPunct="1">
              <a:lnSpc>
                <a:spcPct val="90000"/>
              </a:lnSpc>
              <a:buFontTx/>
              <a:buNone/>
            </a:pPr>
            <a:r>
              <a:rPr lang="en-US" sz="2800" dirty="0" smtClean="0">
                <a:solidFill>
                  <a:srgbClr val="FFFF00"/>
                </a:solidFill>
              </a:rPr>
              <a:t>    </a:t>
            </a:r>
            <a:r>
              <a:rPr lang="en-US" sz="2800" dirty="0" smtClean="0"/>
              <a:t>(Needs programmable device in the NIC for direct user level memory access – Virtual to Physical Memory Mapping. Ex. VIA)</a:t>
            </a:r>
          </a:p>
          <a:p>
            <a:pPr>
              <a:lnSpc>
                <a:spcPct val="90000"/>
              </a:lnSpc>
              <a:buNone/>
            </a:pPr>
            <a:r>
              <a:rPr lang="en-US" sz="2000" dirty="0" smtClean="0">
                <a:solidFill>
                  <a:srgbClr val="0000FF"/>
                </a:solidFill>
              </a:rPr>
              <a:t>All the high bandwidth NICs today employ some kind of TCP Offload and O/S Bypass techniques</a:t>
            </a:r>
            <a:endParaRPr lang="en-US" sz="2000" dirty="0" smtClean="0"/>
          </a:p>
          <a:p>
            <a:pPr eaLnBrk="1" hangingPunct="1">
              <a:lnSpc>
                <a:spcPct val="90000"/>
              </a:lnSpc>
              <a:buFontTx/>
              <a:buNone/>
            </a:pPr>
            <a:endParaRPr lang="en-US" sz="2800" dirty="0" smtClean="0">
              <a:solidFill>
                <a:srgbClr val="FFFF00"/>
              </a:solidFill>
            </a:endParaRPr>
          </a:p>
          <a:p>
            <a:pPr eaLnBrk="1" hangingPunct="1">
              <a:lnSpc>
                <a:spcPct val="90000"/>
              </a:lnSpc>
              <a:buFontTx/>
              <a:buNone/>
            </a:pPr>
            <a:r>
              <a:rPr lang="en-US" sz="2800" dirty="0" smtClean="0">
                <a:solidFill>
                  <a:srgbClr val="FFFF00"/>
                </a:solidFill>
              </a:rPr>
              <a:t>   </a:t>
            </a:r>
            <a:endParaRPr lang="en-US" sz="2400" dirty="0" smtClean="0">
              <a:solidFill>
                <a:srgbClr val="0000FF"/>
              </a:solidFill>
            </a:endParaRPr>
          </a:p>
          <a:p>
            <a:pPr eaLnBrk="1" hangingPunct="1">
              <a:lnSpc>
                <a:spcPct val="90000"/>
              </a:lnSpc>
              <a:buFontTx/>
              <a:buNone/>
            </a:pPr>
            <a:endParaRPr lang="en-US" sz="2800" b="1" dirty="0" smtClean="0">
              <a:solidFill>
                <a:schemeClr val="bg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Multiplexing/de-multiplexing</a:t>
            </a:r>
            <a:endParaRPr lang="en-US" dirty="0">
              <a:solidFill>
                <a:srgbClr val="FF0000"/>
              </a:solidFill>
            </a:endParaRPr>
          </a:p>
        </p:txBody>
      </p:sp>
      <p:sp>
        <p:nvSpPr>
          <p:cNvPr id="3" name="Content Placeholder 2"/>
          <p:cNvSpPr>
            <a:spLocks noGrp="1"/>
          </p:cNvSpPr>
          <p:nvPr>
            <p:ph idx="1"/>
          </p:nvPr>
        </p:nvSpPr>
        <p:spPr/>
        <p:txBody>
          <a:bodyPr/>
          <a:lstStyle/>
          <a:p>
            <a:r>
              <a:rPr lang="en-US" sz="2400" dirty="0" smtClean="0"/>
              <a:t>Multiple processes operate on one computer</a:t>
            </a:r>
          </a:p>
          <a:p>
            <a:pPr lvl="1"/>
            <a:r>
              <a:rPr lang="en-US" sz="2200" dirty="0" smtClean="0"/>
              <a:t>Interface address alone is not sufficient to distinguish</a:t>
            </a:r>
          </a:p>
          <a:p>
            <a:r>
              <a:rPr lang="en-US" sz="2400" dirty="0" smtClean="0"/>
              <a:t>Need to (de)multiplex traffic from different processes</a:t>
            </a:r>
          </a:p>
          <a:p>
            <a:r>
              <a:rPr lang="en-US" sz="2400" dirty="0" smtClean="0"/>
              <a:t>5-tuple used for unique identification of connection</a:t>
            </a:r>
          </a:p>
          <a:p>
            <a:pPr lvl="1"/>
            <a:r>
              <a:rPr lang="en-US" sz="2200" dirty="0" smtClean="0"/>
              <a:t>IP source address</a:t>
            </a:r>
          </a:p>
          <a:p>
            <a:pPr lvl="1"/>
            <a:r>
              <a:rPr lang="en-US" sz="2200" dirty="0" smtClean="0"/>
              <a:t>IP destination address</a:t>
            </a:r>
          </a:p>
          <a:p>
            <a:pPr lvl="1"/>
            <a:r>
              <a:rPr lang="en-US" sz="2200" dirty="0" smtClean="0"/>
              <a:t>Transport layer source port</a:t>
            </a:r>
          </a:p>
          <a:p>
            <a:pPr lvl="1"/>
            <a:r>
              <a:rPr lang="en-US" sz="2200" dirty="0" smtClean="0"/>
              <a:t>Transport layer destination port</a:t>
            </a:r>
          </a:p>
          <a:p>
            <a:pPr lvl="1"/>
            <a:r>
              <a:rPr lang="en-US" sz="2200" dirty="0"/>
              <a:t>Transport layer </a:t>
            </a:r>
            <a:r>
              <a:rPr lang="en-US" sz="2200" dirty="0" smtClean="0"/>
              <a:t>protocol</a:t>
            </a:r>
            <a:endParaRPr lang="en-US" sz="2200"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298158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3"/>
          <p:cNvSpPr>
            <a:spLocks noChangeShapeType="1"/>
          </p:cNvSpPr>
          <p:nvPr/>
        </p:nvSpPr>
        <p:spPr bwMode="auto">
          <a:xfrm>
            <a:off x="495300" y="6591300"/>
            <a:ext cx="8229600" cy="0"/>
          </a:xfrm>
          <a:prstGeom prst="line">
            <a:avLst/>
          </a:prstGeom>
          <a:noFill/>
          <a:ln w="19050">
            <a:solidFill>
              <a:srgbClr val="CC9900"/>
            </a:solidFill>
            <a:round/>
            <a:headEnd/>
            <a:tailEnd/>
          </a:ln>
        </p:spPr>
        <p:txBody>
          <a:bodyPr/>
          <a:lstStyle/>
          <a:p>
            <a:endParaRPr lang="en-US"/>
          </a:p>
        </p:txBody>
      </p:sp>
      <p:sp>
        <p:nvSpPr>
          <p:cNvPr id="40963" name="Rectangle 4"/>
          <p:cNvSpPr>
            <a:spLocks noChangeArrowheads="1"/>
          </p:cNvSpPr>
          <p:nvPr/>
        </p:nvSpPr>
        <p:spPr bwMode="auto">
          <a:xfrm>
            <a:off x="495300" y="696913"/>
            <a:ext cx="8229600" cy="1139825"/>
          </a:xfrm>
          <a:prstGeom prst="rect">
            <a:avLst/>
          </a:prstGeom>
          <a:solidFill>
            <a:srgbClr val="FFFFFF"/>
          </a:solidFill>
          <a:ln w="9525">
            <a:solidFill>
              <a:srgbClr val="000000"/>
            </a:solidFill>
            <a:miter lim="800000"/>
            <a:headEnd/>
            <a:tailEnd/>
          </a:ln>
        </p:spPr>
        <p:txBody>
          <a:bodyPr/>
          <a:lstStyle/>
          <a:p>
            <a:r>
              <a:rPr lang="en-US" sz="4200" b="1">
                <a:solidFill>
                  <a:schemeClr val="accent2"/>
                </a:solidFill>
                <a:latin typeface="Garamond" pitchFamily="18" charset="0"/>
              </a:rPr>
              <a:t>TCP/IP packet</a:t>
            </a:r>
            <a:endParaRPr lang="en-US" sz="4400" b="1">
              <a:solidFill>
                <a:schemeClr val="accent2"/>
              </a:solidFill>
            </a:endParaRPr>
          </a:p>
        </p:txBody>
      </p:sp>
      <p:sp>
        <p:nvSpPr>
          <p:cNvPr id="40964" name="Rectangle 5"/>
          <p:cNvSpPr>
            <a:spLocks noChangeArrowheads="1"/>
          </p:cNvSpPr>
          <p:nvPr/>
        </p:nvSpPr>
        <p:spPr bwMode="auto">
          <a:xfrm>
            <a:off x="4533900" y="2400300"/>
            <a:ext cx="1905000" cy="533400"/>
          </a:xfrm>
          <a:prstGeom prst="rect">
            <a:avLst/>
          </a:prstGeom>
          <a:solidFill>
            <a:srgbClr val="FF9900"/>
          </a:solidFill>
          <a:ln w="9525">
            <a:solidFill>
              <a:schemeClr val="tx1"/>
            </a:solidFill>
            <a:miter lim="800000"/>
            <a:headEnd/>
            <a:tailEnd/>
          </a:ln>
        </p:spPr>
        <p:txBody>
          <a:bodyPr wrap="none" anchor="ctr"/>
          <a:lstStyle/>
          <a:p>
            <a:pPr algn="ctr"/>
            <a:r>
              <a:rPr lang="en-US" sz="1600">
                <a:latin typeface="Tahoma" pitchFamily="34" charset="0"/>
                <a:cs typeface="Tahoma" pitchFamily="34" charset="0"/>
              </a:rPr>
              <a:t> </a:t>
            </a:r>
            <a:r>
              <a:rPr lang="en-US">
                <a:latin typeface="Tahoma" pitchFamily="34" charset="0"/>
                <a:cs typeface="Tahoma" pitchFamily="34" charset="0"/>
              </a:rPr>
              <a:t>APP. DATA</a:t>
            </a:r>
            <a:endParaRPr lang="en-US"/>
          </a:p>
        </p:txBody>
      </p:sp>
      <p:sp>
        <p:nvSpPr>
          <p:cNvPr id="40965" name="Rectangle 6"/>
          <p:cNvSpPr>
            <a:spLocks noChangeArrowheads="1"/>
          </p:cNvSpPr>
          <p:nvPr/>
        </p:nvSpPr>
        <p:spPr bwMode="auto">
          <a:xfrm>
            <a:off x="3619500" y="2400300"/>
            <a:ext cx="914400" cy="533400"/>
          </a:xfrm>
          <a:prstGeom prst="rect">
            <a:avLst/>
          </a:prstGeom>
          <a:solidFill>
            <a:srgbClr val="CC9900"/>
          </a:solidFill>
          <a:ln w="9525">
            <a:solidFill>
              <a:schemeClr val="tx1"/>
            </a:solidFill>
            <a:miter lim="800000"/>
            <a:headEnd/>
            <a:tailEnd/>
          </a:ln>
        </p:spPr>
        <p:txBody>
          <a:bodyPr wrap="none" anchor="ctr"/>
          <a:lstStyle/>
          <a:p>
            <a:pPr algn="ctr"/>
            <a:r>
              <a:rPr lang="en-US">
                <a:latin typeface="Tahoma" pitchFamily="34" charset="0"/>
                <a:cs typeface="Tahoma" pitchFamily="34" charset="0"/>
              </a:rPr>
              <a:t>TCP</a:t>
            </a:r>
            <a:endParaRPr lang="en-US"/>
          </a:p>
        </p:txBody>
      </p:sp>
      <p:sp>
        <p:nvSpPr>
          <p:cNvPr id="40966" name="Rectangle 7"/>
          <p:cNvSpPr>
            <a:spLocks noChangeArrowheads="1"/>
          </p:cNvSpPr>
          <p:nvPr/>
        </p:nvSpPr>
        <p:spPr bwMode="auto">
          <a:xfrm>
            <a:off x="2705100" y="2400300"/>
            <a:ext cx="914400" cy="533400"/>
          </a:xfrm>
          <a:prstGeom prst="rect">
            <a:avLst/>
          </a:prstGeom>
          <a:solidFill>
            <a:srgbClr val="CCFFFF"/>
          </a:solidFill>
          <a:ln w="9525">
            <a:solidFill>
              <a:schemeClr val="tx1"/>
            </a:solidFill>
            <a:miter lim="800000"/>
            <a:headEnd/>
            <a:tailEnd/>
          </a:ln>
        </p:spPr>
        <p:txBody>
          <a:bodyPr wrap="none" anchor="ctr"/>
          <a:lstStyle/>
          <a:p>
            <a:pPr algn="ctr"/>
            <a:r>
              <a:rPr lang="en-US">
                <a:latin typeface="Tahoma" pitchFamily="34" charset="0"/>
                <a:cs typeface="Tahoma" pitchFamily="34" charset="0"/>
              </a:rPr>
              <a:t>IP</a:t>
            </a:r>
            <a:endParaRPr lang="en-US"/>
          </a:p>
        </p:txBody>
      </p:sp>
      <p:sp>
        <p:nvSpPr>
          <p:cNvPr id="40967" name="Rectangle 8"/>
          <p:cNvSpPr>
            <a:spLocks noChangeArrowheads="1"/>
          </p:cNvSpPr>
          <p:nvPr/>
        </p:nvSpPr>
        <p:spPr bwMode="auto">
          <a:xfrm>
            <a:off x="1790700" y="2400300"/>
            <a:ext cx="914400" cy="533400"/>
          </a:xfrm>
          <a:prstGeom prst="rect">
            <a:avLst/>
          </a:prstGeom>
          <a:solidFill>
            <a:srgbClr val="99CCFF"/>
          </a:solidFill>
          <a:ln w="9525">
            <a:solidFill>
              <a:schemeClr val="tx1"/>
            </a:solidFill>
            <a:miter lim="800000"/>
            <a:headEnd/>
            <a:tailEnd/>
          </a:ln>
        </p:spPr>
        <p:txBody>
          <a:bodyPr wrap="none" anchor="ctr"/>
          <a:lstStyle/>
          <a:p>
            <a:pPr algn="ctr"/>
            <a:r>
              <a:rPr lang="en-US">
                <a:latin typeface="Tahoma" pitchFamily="34" charset="0"/>
                <a:cs typeface="Tahoma" pitchFamily="34" charset="0"/>
              </a:rPr>
              <a:t>MAC</a:t>
            </a:r>
            <a:endParaRPr lang="en-US"/>
          </a:p>
        </p:txBody>
      </p:sp>
      <p:sp>
        <p:nvSpPr>
          <p:cNvPr id="40968" name="Rectangle 9"/>
          <p:cNvSpPr>
            <a:spLocks noChangeArrowheads="1"/>
          </p:cNvSpPr>
          <p:nvPr/>
        </p:nvSpPr>
        <p:spPr bwMode="auto">
          <a:xfrm>
            <a:off x="6438900" y="2400300"/>
            <a:ext cx="914400" cy="533400"/>
          </a:xfrm>
          <a:prstGeom prst="rect">
            <a:avLst/>
          </a:prstGeom>
          <a:solidFill>
            <a:srgbClr val="99CCFF"/>
          </a:solidFill>
          <a:ln w="9525">
            <a:solidFill>
              <a:schemeClr val="tx1"/>
            </a:solidFill>
            <a:miter lim="800000"/>
            <a:headEnd/>
            <a:tailEnd/>
          </a:ln>
        </p:spPr>
        <p:txBody>
          <a:bodyPr wrap="none" anchor="ctr"/>
          <a:lstStyle/>
          <a:p>
            <a:pPr algn="ctr"/>
            <a:r>
              <a:rPr lang="en-US">
                <a:latin typeface="Tahoma" pitchFamily="34" charset="0"/>
                <a:cs typeface="Tahoma" pitchFamily="34" charset="0"/>
              </a:rPr>
              <a:t>MAC</a:t>
            </a:r>
            <a:endParaRPr lang="en-US"/>
          </a:p>
        </p:txBody>
      </p:sp>
      <p:grpSp>
        <p:nvGrpSpPr>
          <p:cNvPr id="2" name="Group 10"/>
          <p:cNvGrpSpPr>
            <a:grpSpLocks/>
          </p:cNvGrpSpPr>
          <p:nvPr/>
        </p:nvGrpSpPr>
        <p:grpSpPr bwMode="auto">
          <a:xfrm>
            <a:off x="1257300" y="2933700"/>
            <a:ext cx="6553200" cy="3276600"/>
            <a:chOff x="768" y="1584"/>
            <a:chExt cx="4128" cy="2064"/>
          </a:xfrm>
        </p:grpSpPr>
        <p:sp>
          <p:nvSpPr>
            <p:cNvPr id="40970" name="Rectangle 11"/>
            <p:cNvSpPr>
              <a:spLocks noChangeArrowheads="1"/>
            </p:cNvSpPr>
            <p:nvPr/>
          </p:nvSpPr>
          <p:spPr bwMode="auto">
            <a:xfrm>
              <a:off x="768" y="1920"/>
              <a:ext cx="2064" cy="288"/>
            </a:xfrm>
            <a:prstGeom prst="rect">
              <a:avLst/>
            </a:prstGeom>
            <a:noFill/>
            <a:ln w="9525">
              <a:solidFill>
                <a:schemeClr val="tx1"/>
              </a:solidFill>
              <a:miter lim="800000"/>
              <a:headEnd/>
              <a:tailEnd/>
            </a:ln>
          </p:spPr>
          <p:txBody>
            <a:bodyPr wrap="none" anchor="ctr"/>
            <a:lstStyle/>
            <a:p>
              <a:pPr algn="ctr"/>
              <a:r>
                <a:rPr lang="en-US" sz="1600">
                  <a:latin typeface="Tahoma" pitchFamily="34" charset="0"/>
                  <a:cs typeface="Tahoma" pitchFamily="34" charset="0"/>
                </a:rPr>
                <a:t>Source Port</a:t>
              </a:r>
              <a:endParaRPr lang="en-US"/>
            </a:p>
          </p:txBody>
        </p:sp>
        <p:sp>
          <p:nvSpPr>
            <p:cNvPr id="40971" name="Rectangle 12"/>
            <p:cNvSpPr>
              <a:spLocks noChangeArrowheads="1"/>
            </p:cNvSpPr>
            <p:nvPr/>
          </p:nvSpPr>
          <p:spPr bwMode="auto">
            <a:xfrm>
              <a:off x="2832" y="1920"/>
              <a:ext cx="2064" cy="288"/>
            </a:xfrm>
            <a:prstGeom prst="rect">
              <a:avLst/>
            </a:prstGeom>
            <a:noFill/>
            <a:ln w="9525">
              <a:solidFill>
                <a:schemeClr val="tx1"/>
              </a:solidFill>
              <a:miter lim="800000"/>
              <a:headEnd/>
              <a:tailEnd/>
            </a:ln>
          </p:spPr>
          <p:txBody>
            <a:bodyPr wrap="none" anchor="ctr"/>
            <a:lstStyle/>
            <a:p>
              <a:pPr algn="ctr"/>
              <a:r>
                <a:rPr lang="en-US" sz="1600">
                  <a:latin typeface="Tahoma" pitchFamily="34" charset="0"/>
                  <a:cs typeface="Tahoma" pitchFamily="34" charset="0"/>
                </a:rPr>
                <a:t>Destination Port</a:t>
              </a:r>
              <a:endParaRPr lang="en-US"/>
            </a:p>
          </p:txBody>
        </p:sp>
        <p:sp>
          <p:nvSpPr>
            <p:cNvPr id="40972" name="Rectangle 13"/>
            <p:cNvSpPr>
              <a:spLocks noChangeArrowheads="1"/>
            </p:cNvSpPr>
            <p:nvPr/>
          </p:nvSpPr>
          <p:spPr bwMode="auto">
            <a:xfrm>
              <a:off x="768" y="2208"/>
              <a:ext cx="4128" cy="288"/>
            </a:xfrm>
            <a:prstGeom prst="rect">
              <a:avLst/>
            </a:prstGeom>
            <a:noFill/>
            <a:ln w="9525">
              <a:solidFill>
                <a:schemeClr val="tx1"/>
              </a:solidFill>
              <a:miter lim="800000"/>
              <a:headEnd/>
              <a:tailEnd/>
            </a:ln>
          </p:spPr>
          <p:txBody>
            <a:bodyPr wrap="none" anchor="ctr"/>
            <a:lstStyle/>
            <a:p>
              <a:pPr algn="ctr"/>
              <a:r>
                <a:rPr lang="en-US" sz="1600">
                  <a:latin typeface="Tahoma" pitchFamily="34" charset="0"/>
                  <a:cs typeface="Tahoma" pitchFamily="34" charset="0"/>
                </a:rPr>
                <a:t>Sequence Number</a:t>
              </a:r>
              <a:endParaRPr lang="en-US"/>
            </a:p>
          </p:txBody>
        </p:sp>
        <p:sp>
          <p:nvSpPr>
            <p:cNvPr id="40973" name="Rectangle 14"/>
            <p:cNvSpPr>
              <a:spLocks noChangeArrowheads="1"/>
            </p:cNvSpPr>
            <p:nvPr/>
          </p:nvSpPr>
          <p:spPr bwMode="auto">
            <a:xfrm>
              <a:off x="768" y="2496"/>
              <a:ext cx="4128" cy="288"/>
            </a:xfrm>
            <a:prstGeom prst="rect">
              <a:avLst/>
            </a:prstGeom>
            <a:noFill/>
            <a:ln w="9525">
              <a:solidFill>
                <a:schemeClr val="tx1"/>
              </a:solidFill>
              <a:miter lim="800000"/>
              <a:headEnd/>
              <a:tailEnd/>
            </a:ln>
          </p:spPr>
          <p:txBody>
            <a:bodyPr wrap="none" anchor="ctr"/>
            <a:lstStyle/>
            <a:p>
              <a:pPr algn="ctr"/>
              <a:r>
                <a:rPr lang="en-US" sz="1600">
                  <a:latin typeface="Tahoma" pitchFamily="34" charset="0"/>
                  <a:cs typeface="Tahoma" pitchFamily="34" charset="0"/>
                </a:rPr>
                <a:t>Acknowledgement Number</a:t>
              </a:r>
              <a:endParaRPr lang="en-US"/>
            </a:p>
          </p:txBody>
        </p:sp>
        <p:sp>
          <p:nvSpPr>
            <p:cNvPr id="40974" name="Rectangle 15"/>
            <p:cNvSpPr>
              <a:spLocks noChangeArrowheads="1"/>
            </p:cNvSpPr>
            <p:nvPr/>
          </p:nvSpPr>
          <p:spPr bwMode="auto">
            <a:xfrm>
              <a:off x="768" y="2784"/>
              <a:ext cx="2064" cy="288"/>
            </a:xfrm>
            <a:prstGeom prst="rect">
              <a:avLst/>
            </a:prstGeom>
            <a:noFill/>
            <a:ln w="9525">
              <a:solidFill>
                <a:schemeClr val="tx1"/>
              </a:solidFill>
              <a:miter lim="800000"/>
              <a:headEnd/>
              <a:tailEnd/>
            </a:ln>
          </p:spPr>
          <p:txBody>
            <a:bodyPr wrap="none" anchor="ctr"/>
            <a:lstStyle/>
            <a:p>
              <a:pPr algn="ctr"/>
              <a:r>
                <a:rPr lang="en-US" sz="1600">
                  <a:latin typeface="Tahoma" pitchFamily="34" charset="0"/>
                  <a:cs typeface="Tahoma" pitchFamily="34" charset="0"/>
                </a:rPr>
                <a:t>Header Length and Options</a:t>
              </a:r>
              <a:endParaRPr lang="en-US"/>
            </a:p>
          </p:txBody>
        </p:sp>
        <p:sp>
          <p:nvSpPr>
            <p:cNvPr id="40975" name="Rectangle 16"/>
            <p:cNvSpPr>
              <a:spLocks noChangeArrowheads="1"/>
            </p:cNvSpPr>
            <p:nvPr/>
          </p:nvSpPr>
          <p:spPr bwMode="auto">
            <a:xfrm>
              <a:off x="2832" y="2784"/>
              <a:ext cx="2064" cy="288"/>
            </a:xfrm>
            <a:prstGeom prst="rect">
              <a:avLst/>
            </a:prstGeom>
            <a:noFill/>
            <a:ln w="9525">
              <a:solidFill>
                <a:schemeClr val="tx1"/>
              </a:solidFill>
              <a:miter lim="800000"/>
              <a:headEnd/>
              <a:tailEnd/>
            </a:ln>
          </p:spPr>
          <p:txBody>
            <a:bodyPr wrap="none" anchor="ctr"/>
            <a:lstStyle/>
            <a:p>
              <a:pPr algn="ctr"/>
              <a:r>
                <a:rPr lang="en-US" sz="1600">
                  <a:latin typeface="Tahoma" pitchFamily="34" charset="0"/>
                  <a:cs typeface="Tahoma" pitchFamily="34" charset="0"/>
                </a:rPr>
                <a:t>Window Size</a:t>
              </a:r>
              <a:endParaRPr lang="en-US"/>
            </a:p>
          </p:txBody>
        </p:sp>
        <p:sp>
          <p:nvSpPr>
            <p:cNvPr id="40976" name="Rectangle 17"/>
            <p:cNvSpPr>
              <a:spLocks noChangeArrowheads="1"/>
            </p:cNvSpPr>
            <p:nvPr/>
          </p:nvSpPr>
          <p:spPr bwMode="auto">
            <a:xfrm>
              <a:off x="768" y="3072"/>
              <a:ext cx="2064" cy="288"/>
            </a:xfrm>
            <a:prstGeom prst="rect">
              <a:avLst/>
            </a:prstGeom>
            <a:noFill/>
            <a:ln w="9525">
              <a:solidFill>
                <a:schemeClr val="tx1"/>
              </a:solidFill>
              <a:miter lim="800000"/>
              <a:headEnd/>
              <a:tailEnd/>
            </a:ln>
          </p:spPr>
          <p:txBody>
            <a:bodyPr wrap="none" anchor="ctr"/>
            <a:lstStyle/>
            <a:p>
              <a:pPr algn="ctr"/>
              <a:r>
                <a:rPr lang="en-US" sz="1600">
                  <a:latin typeface="Tahoma" pitchFamily="34" charset="0"/>
                  <a:cs typeface="Tahoma" pitchFamily="34" charset="0"/>
                </a:rPr>
                <a:t>Checksum</a:t>
              </a:r>
              <a:endParaRPr lang="en-US"/>
            </a:p>
          </p:txBody>
        </p:sp>
        <p:sp>
          <p:nvSpPr>
            <p:cNvPr id="40977" name="Rectangle 18"/>
            <p:cNvSpPr>
              <a:spLocks noChangeArrowheads="1"/>
            </p:cNvSpPr>
            <p:nvPr/>
          </p:nvSpPr>
          <p:spPr bwMode="auto">
            <a:xfrm>
              <a:off x="2832" y="3072"/>
              <a:ext cx="2064" cy="288"/>
            </a:xfrm>
            <a:prstGeom prst="rect">
              <a:avLst/>
            </a:prstGeom>
            <a:noFill/>
            <a:ln w="9525">
              <a:solidFill>
                <a:schemeClr val="tx1"/>
              </a:solidFill>
              <a:miter lim="800000"/>
              <a:headEnd/>
              <a:tailEnd/>
            </a:ln>
          </p:spPr>
          <p:txBody>
            <a:bodyPr wrap="none" anchor="ctr"/>
            <a:lstStyle/>
            <a:p>
              <a:pPr algn="ctr"/>
              <a:r>
                <a:rPr lang="en-US" sz="1600">
                  <a:latin typeface="Tahoma" pitchFamily="34" charset="0"/>
                  <a:cs typeface="Tahoma" pitchFamily="34" charset="0"/>
                </a:rPr>
                <a:t>Urgent Pointer</a:t>
              </a:r>
              <a:endParaRPr lang="en-US"/>
            </a:p>
          </p:txBody>
        </p:sp>
        <p:sp>
          <p:nvSpPr>
            <p:cNvPr id="40978" name="Rectangle 19"/>
            <p:cNvSpPr>
              <a:spLocks noChangeArrowheads="1"/>
            </p:cNvSpPr>
            <p:nvPr/>
          </p:nvSpPr>
          <p:spPr bwMode="auto">
            <a:xfrm>
              <a:off x="768" y="3360"/>
              <a:ext cx="4128" cy="288"/>
            </a:xfrm>
            <a:prstGeom prst="rect">
              <a:avLst/>
            </a:prstGeom>
            <a:noFill/>
            <a:ln w="9525">
              <a:solidFill>
                <a:schemeClr val="tx1"/>
              </a:solidFill>
              <a:miter lim="800000"/>
              <a:headEnd/>
              <a:tailEnd/>
            </a:ln>
          </p:spPr>
          <p:txBody>
            <a:bodyPr wrap="none" anchor="ctr"/>
            <a:lstStyle/>
            <a:p>
              <a:pPr algn="ctr"/>
              <a:r>
                <a:rPr lang="en-US" sz="1600">
                  <a:latin typeface="Tahoma" pitchFamily="34" charset="0"/>
                  <a:cs typeface="Tahoma" pitchFamily="34" charset="0"/>
                </a:rPr>
                <a:t>Options (0 or more 32-bit words)</a:t>
              </a:r>
              <a:endParaRPr lang="en-US"/>
            </a:p>
          </p:txBody>
        </p:sp>
        <p:sp>
          <p:nvSpPr>
            <p:cNvPr id="40979" name="Line 20"/>
            <p:cNvSpPr>
              <a:spLocks noChangeShapeType="1"/>
            </p:cNvSpPr>
            <p:nvPr/>
          </p:nvSpPr>
          <p:spPr bwMode="auto">
            <a:xfrm flipH="1">
              <a:off x="768" y="1584"/>
              <a:ext cx="1488" cy="336"/>
            </a:xfrm>
            <a:prstGeom prst="line">
              <a:avLst/>
            </a:prstGeom>
            <a:noFill/>
            <a:ln w="9525">
              <a:solidFill>
                <a:schemeClr val="tx1"/>
              </a:solidFill>
              <a:round/>
              <a:headEnd/>
              <a:tailEnd type="triangle" w="med" len="med"/>
            </a:ln>
          </p:spPr>
          <p:txBody>
            <a:bodyPr wrap="none" anchor="ctr"/>
            <a:lstStyle/>
            <a:p>
              <a:endParaRPr lang="en-US"/>
            </a:p>
          </p:txBody>
        </p:sp>
        <p:sp>
          <p:nvSpPr>
            <p:cNvPr id="40980" name="Line 21"/>
            <p:cNvSpPr>
              <a:spLocks noChangeShapeType="1"/>
            </p:cNvSpPr>
            <p:nvPr/>
          </p:nvSpPr>
          <p:spPr bwMode="auto">
            <a:xfrm>
              <a:off x="2832" y="1584"/>
              <a:ext cx="2064" cy="336"/>
            </a:xfrm>
            <a:prstGeom prst="line">
              <a:avLst/>
            </a:prstGeom>
            <a:noFill/>
            <a:ln w="9525">
              <a:solidFill>
                <a:schemeClr val="tx1"/>
              </a:solidFill>
              <a:round/>
              <a:headEnd/>
              <a:tailEnd type="triangle" w="med" len="me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838200" y="609600"/>
            <a:ext cx="7162800" cy="762000"/>
          </a:xfrm>
          <a:noFill/>
        </p:spPr>
        <p:txBody>
          <a:bodyPr lIns="90487" tIns="44450" rIns="90487" bIns="44450"/>
          <a:lstStyle/>
          <a:p>
            <a:r>
              <a:rPr lang="en-US" dirty="0" smtClean="0">
                <a:solidFill>
                  <a:srgbClr val="FF0000"/>
                </a:solidFill>
              </a:rPr>
              <a:t>Protocols: HW/SW Interface</a:t>
            </a:r>
          </a:p>
        </p:txBody>
      </p:sp>
      <p:sp>
        <p:nvSpPr>
          <p:cNvPr id="266243" name="Rectangle 3"/>
          <p:cNvSpPr>
            <a:spLocks noGrp="1" noChangeArrowheads="1"/>
          </p:cNvSpPr>
          <p:nvPr>
            <p:ph idx="1"/>
          </p:nvPr>
        </p:nvSpPr>
        <p:spPr>
          <a:xfrm>
            <a:off x="304800" y="1447800"/>
            <a:ext cx="8534400" cy="4800600"/>
          </a:xfrm>
          <a:noFill/>
        </p:spPr>
        <p:txBody>
          <a:bodyPr lIns="90487" tIns="44450" rIns="90487" bIns="44450">
            <a:normAutofit fontScale="85000" lnSpcReduction="20000"/>
          </a:bodyPr>
          <a:lstStyle/>
          <a:p>
            <a:r>
              <a:rPr lang="en-US" u="sng" smtClean="0">
                <a:solidFill>
                  <a:schemeClr val="hlink"/>
                </a:solidFill>
              </a:rPr>
              <a:t>Internetworking</a:t>
            </a:r>
            <a:r>
              <a:rPr lang="en-US" smtClean="0"/>
              <a:t>: allows computers on independent and incompatible networks to communicate reliably and efficiently;</a:t>
            </a:r>
          </a:p>
          <a:p>
            <a:pPr lvl="1"/>
            <a:r>
              <a:rPr lang="en-US" smtClean="0"/>
              <a:t>Enabling technologies: SW standards that allow reliable communications without reliable networks</a:t>
            </a:r>
          </a:p>
          <a:p>
            <a:pPr lvl="1"/>
            <a:r>
              <a:rPr lang="en-US" smtClean="0"/>
              <a:t>Hierarchy of SW layers, giving each layer responsibility for portion of overall communications task, called</a:t>
            </a:r>
            <a:r>
              <a:rPr lang="en-US" smtClean="0">
                <a:solidFill>
                  <a:schemeClr val="hlink"/>
                </a:solidFill>
              </a:rPr>
              <a:t> </a:t>
            </a:r>
            <a:br>
              <a:rPr lang="en-US" smtClean="0">
                <a:solidFill>
                  <a:schemeClr val="hlink"/>
                </a:solidFill>
              </a:rPr>
            </a:br>
            <a:r>
              <a:rPr lang="en-US" smtClean="0">
                <a:solidFill>
                  <a:schemeClr val="hlink"/>
                </a:solidFill>
              </a:rPr>
              <a:t>protocol families </a:t>
            </a:r>
            <a:r>
              <a:rPr lang="en-US" smtClean="0"/>
              <a:t>or </a:t>
            </a:r>
            <a:r>
              <a:rPr lang="en-US" smtClean="0">
                <a:solidFill>
                  <a:schemeClr val="hlink"/>
                </a:solidFill>
              </a:rPr>
              <a:t>protocol suites</a:t>
            </a:r>
            <a:endParaRPr lang="en-US" smtClean="0"/>
          </a:p>
          <a:p>
            <a:r>
              <a:rPr lang="en-US" smtClean="0">
                <a:solidFill>
                  <a:schemeClr val="hlink"/>
                </a:solidFill>
              </a:rPr>
              <a:t>Transmission Control Protocol/Internet Protocol (TCP/IP)</a:t>
            </a:r>
          </a:p>
          <a:p>
            <a:pPr lvl="1"/>
            <a:r>
              <a:rPr lang="en-US" smtClean="0"/>
              <a:t>This protocol family is the basis of the Internet</a:t>
            </a:r>
          </a:p>
          <a:p>
            <a:pPr lvl="1"/>
            <a:r>
              <a:rPr lang="en-US" smtClean="0"/>
              <a:t>IP makes best effort to deliver; TCP guarantees delivery</a:t>
            </a:r>
          </a:p>
          <a:p>
            <a:pPr lvl="1"/>
            <a:r>
              <a:rPr lang="en-US" smtClean="0"/>
              <a:t>TCP/IP used even when communicating locally: NFS uses IP even though communicating across homogeneous LAN</a:t>
            </a:r>
          </a:p>
        </p:txBody>
      </p:sp>
      <p:sp>
        <p:nvSpPr>
          <p:cNvPr id="16387" name="Slide Number Placeholder 5"/>
          <p:cNvSpPr>
            <a:spLocks noGrp="1"/>
          </p:cNvSpPr>
          <p:nvPr>
            <p:ph type="sldNum" sz="quarter" idx="12"/>
          </p:nvPr>
        </p:nvSpPr>
        <p:spPr>
          <a:noFill/>
        </p:spPr>
        <p:txBody>
          <a:bodyPr/>
          <a:lstStyle/>
          <a:p>
            <a:fld id="{237FD14F-098B-4308-8DFD-C984A510607B}" type="slidenum">
              <a:rPr lang="en-US" smtClean="0">
                <a:solidFill>
                  <a:srgbClr val="000000"/>
                </a:solidFill>
              </a:rPr>
              <a:pPr/>
              <a:t>2</a:t>
            </a:fld>
            <a:endParaRPr lang="en-US" smtClean="0">
              <a:solidFill>
                <a:srgbClr val="000000"/>
              </a:solidFill>
            </a:endParaRPr>
          </a:p>
        </p:txBody>
      </p:sp>
    </p:spTree>
    <p:extLst>
      <p:ext uri="{BB962C8B-B14F-4D97-AF65-F5344CB8AC3E}">
        <p14:creationId xmlns:p14="http://schemas.microsoft.com/office/powerpoint/2010/main" val="26761004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anim calcmode="lin" valueType="num">
                                      <p:cBhvr additive="base">
                                        <p:cTn id="7" dur="500" fill="hold"/>
                                        <p:tgtEl>
                                          <p:spTgt spid="266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4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66243">
                                            <p:txEl>
                                              <p:pRg st="1" end="1"/>
                                            </p:txEl>
                                          </p:spTgt>
                                        </p:tgtEl>
                                        <p:attrNameLst>
                                          <p:attrName>style.visibility</p:attrName>
                                        </p:attrNameLst>
                                      </p:cBhvr>
                                      <p:to>
                                        <p:strVal val="visible"/>
                                      </p:to>
                                    </p:set>
                                    <p:anim calcmode="lin" valueType="num">
                                      <p:cBhvr additive="base">
                                        <p:cTn id="11" dur="500" fill="hold"/>
                                        <p:tgtEl>
                                          <p:spTgt spid="26624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6624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66243">
                                            <p:txEl>
                                              <p:pRg st="2" end="2"/>
                                            </p:txEl>
                                          </p:spTgt>
                                        </p:tgtEl>
                                        <p:attrNameLst>
                                          <p:attrName>style.visibility</p:attrName>
                                        </p:attrNameLst>
                                      </p:cBhvr>
                                      <p:to>
                                        <p:strVal val="visible"/>
                                      </p:to>
                                    </p:set>
                                    <p:anim calcmode="lin" valueType="num">
                                      <p:cBhvr additive="base">
                                        <p:cTn id="15" dur="500" fill="hold"/>
                                        <p:tgtEl>
                                          <p:spTgt spid="26624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66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66243">
                                            <p:txEl>
                                              <p:pRg st="3" end="3"/>
                                            </p:txEl>
                                          </p:spTgt>
                                        </p:tgtEl>
                                        <p:attrNameLst>
                                          <p:attrName>style.visibility</p:attrName>
                                        </p:attrNameLst>
                                      </p:cBhvr>
                                      <p:to>
                                        <p:strVal val="visible"/>
                                      </p:to>
                                    </p:set>
                                    <p:anim calcmode="lin" valueType="num">
                                      <p:cBhvr additive="base">
                                        <p:cTn id="21" dur="500" fill="hold"/>
                                        <p:tgtEl>
                                          <p:spTgt spid="26624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6624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66243">
                                            <p:txEl>
                                              <p:pRg st="4" end="4"/>
                                            </p:txEl>
                                          </p:spTgt>
                                        </p:tgtEl>
                                        <p:attrNameLst>
                                          <p:attrName>style.visibility</p:attrName>
                                        </p:attrNameLst>
                                      </p:cBhvr>
                                      <p:to>
                                        <p:strVal val="visible"/>
                                      </p:to>
                                    </p:set>
                                    <p:anim calcmode="lin" valueType="num">
                                      <p:cBhvr additive="base">
                                        <p:cTn id="25" dur="500" fill="hold"/>
                                        <p:tgtEl>
                                          <p:spTgt spid="26624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624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66243">
                                            <p:txEl>
                                              <p:pRg st="5" end="5"/>
                                            </p:txEl>
                                          </p:spTgt>
                                        </p:tgtEl>
                                        <p:attrNameLst>
                                          <p:attrName>style.visibility</p:attrName>
                                        </p:attrNameLst>
                                      </p:cBhvr>
                                      <p:to>
                                        <p:strVal val="visible"/>
                                      </p:to>
                                    </p:set>
                                    <p:anim calcmode="lin" valueType="num">
                                      <p:cBhvr additive="base">
                                        <p:cTn id="29" dur="500" fill="hold"/>
                                        <p:tgtEl>
                                          <p:spTgt spid="26624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6624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66243">
                                            <p:txEl>
                                              <p:pRg st="6" end="6"/>
                                            </p:txEl>
                                          </p:spTgt>
                                        </p:tgtEl>
                                        <p:attrNameLst>
                                          <p:attrName>style.visibility</p:attrName>
                                        </p:attrNameLst>
                                      </p:cBhvr>
                                      <p:to>
                                        <p:strVal val="visible"/>
                                      </p:to>
                                    </p:set>
                                    <p:anim calcmode="lin" valueType="num">
                                      <p:cBhvr additive="base">
                                        <p:cTn id="33" dur="500" fill="hold"/>
                                        <p:tgtEl>
                                          <p:spTgt spid="26624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6624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3"/>
          <p:cNvSpPr>
            <a:spLocks noChangeShapeType="1"/>
          </p:cNvSpPr>
          <p:nvPr/>
        </p:nvSpPr>
        <p:spPr bwMode="auto">
          <a:xfrm>
            <a:off x="533400" y="6591300"/>
            <a:ext cx="8229600" cy="0"/>
          </a:xfrm>
          <a:prstGeom prst="line">
            <a:avLst/>
          </a:prstGeom>
          <a:noFill/>
          <a:ln w="19050">
            <a:solidFill>
              <a:srgbClr val="CC9900"/>
            </a:solidFill>
            <a:round/>
            <a:headEnd/>
            <a:tailEnd/>
          </a:ln>
        </p:spPr>
        <p:txBody>
          <a:bodyPr/>
          <a:lstStyle/>
          <a:p>
            <a:endParaRPr lang="en-US"/>
          </a:p>
        </p:txBody>
      </p:sp>
      <p:sp>
        <p:nvSpPr>
          <p:cNvPr id="41987" name="Rectangle 4"/>
          <p:cNvSpPr>
            <a:spLocks noChangeArrowheads="1"/>
          </p:cNvSpPr>
          <p:nvPr/>
        </p:nvSpPr>
        <p:spPr bwMode="auto">
          <a:xfrm>
            <a:off x="533400" y="696913"/>
            <a:ext cx="8229600" cy="1139825"/>
          </a:xfrm>
          <a:prstGeom prst="rect">
            <a:avLst/>
          </a:prstGeom>
          <a:solidFill>
            <a:srgbClr val="FFFFFF"/>
          </a:solidFill>
          <a:ln w="9525">
            <a:solidFill>
              <a:srgbClr val="000000"/>
            </a:solidFill>
            <a:miter lim="800000"/>
            <a:headEnd/>
            <a:tailEnd/>
          </a:ln>
        </p:spPr>
        <p:txBody>
          <a:bodyPr/>
          <a:lstStyle/>
          <a:p>
            <a:r>
              <a:rPr lang="en-US" sz="4200" b="1">
                <a:solidFill>
                  <a:schemeClr val="accent2"/>
                </a:solidFill>
                <a:latin typeface="Garamond" pitchFamily="18" charset="0"/>
              </a:rPr>
              <a:t>TCP/IP packet</a:t>
            </a:r>
            <a:endParaRPr lang="en-US" sz="4400" b="1">
              <a:solidFill>
                <a:schemeClr val="accent2"/>
              </a:solidFill>
            </a:endParaRPr>
          </a:p>
        </p:txBody>
      </p:sp>
      <p:sp>
        <p:nvSpPr>
          <p:cNvPr id="41988" name="Rectangle 5"/>
          <p:cNvSpPr>
            <a:spLocks noChangeArrowheads="1"/>
          </p:cNvSpPr>
          <p:nvPr/>
        </p:nvSpPr>
        <p:spPr bwMode="auto">
          <a:xfrm>
            <a:off x="4572000" y="2400300"/>
            <a:ext cx="1905000" cy="533400"/>
          </a:xfrm>
          <a:prstGeom prst="rect">
            <a:avLst/>
          </a:prstGeom>
          <a:solidFill>
            <a:srgbClr val="FF9900"/>
          </a:solidFill>
          <a:ln w="9525">
            <a:solidFill>
              <a:schemeClr val="tx1"/>
            </a:solidFill>
            <a:miter lim="800000"/>
            <a:headEnd/>
            <a:tailEnd/>
          </a:ln>
        </p:spPr>
        <p:txBody>
          <a:bodyPr wrap="none" anchor="ctr"/>
          <a:lstStyle/>
          <a:p>
            <a:pPr algn="ctr"/>
            <a:r>
              <a:rPr lang="en-US" sz="1600">
                <a:latin typeface="Tahoma" pitchFamily="34" charset="0"/>
                <a:cs typeface="Tahoma" pitchFamily="34" charset="0"/>
              </a:rPr>
              <a:t> </a:t>
            </a:r>
            <a:r>
              <a:rPr lang="en-US">
                <a:latin typeface="Tahoma" pitchFamily="34" charset="0"/>
                <a:cs typeface="Tahoma" pitchFamily="34" charset="0"/>
              </a:rPr>
              <a:t>APP. DATA</a:t>
            </a:r>
            <a:endParaRPr lang="en-US"/>
          </a:p>
        </p:txBody>
      </p:sp>
      <p:sp>
        <p:nvSpPr>
          <p:cNvPr id="41989" name="Rectangle 6"/>
          <p:cNvSpPr>
            <a:spLocks noChangeArrowheads="1"/>
          </p:cNvSpPr>
          <p:nvPr/>
        </p:nvSpPr>
        <p:spPr bwMode="auto">
          <a:xfrm>
            <a:off x="3657600" y="2400300"/>
            <a:ext cx="914400" cy="533400"/>
          </a:xfrm>
          <a:prstGeom prst="rect">
            <a:avLst/>
          </a:prstGeom>
          <a:solidFill>
            <a:srgbClr val="CC9900"/>
          </a:solidFill>
          <a:ln w="9525">
            <a:solidFill>
              <a:schemeClr val="tx1"/>
            </a:solidFill>
            <a:miter lim="800000"/>
            <a:headEnd/>
            <a:tailEnd/>
          </a:ln>
        </p:spPr>
        <p:txBody>
          <a:bodyPr wrap="none" anchor="ctr"/>
          <a:lstStyle/>
          <a:p>
            <a:pPr algn="ctr"/>
            <a:r>
              <a:rPr lang="en-US">
                <a:latin typeface="Tahoma" pitchFamily="34" charset="0"/>
                <a:cs typeface="Tahoma" pitchFamily="34" charset="0"/>
              </a:rPr>
              <a:t>TCP</a:t>
            </a:r>
            <a:endParaRPr lang="en-US"/>
          </a:p>
        </p:txBody>
      </p:sp>
      <p:sp>
        <p:nvSpPr>
          <p:cNvPr id="41990" name="Rectangle 7"/>
          <p:cNvSpPr>
            <a:spLocks noChangeArrowheads="1"/>
          </p:cNvSpPr>
          <p:nvPr/>
        </p:nvSpPr>
        <p:spPr bwMode="auto">
          <a:xfrm>
            <a:off x="2743200" y="2400300"/>
            <a:ext cx="914400" cy="533400"/>
          </a:xfrm>
          <a:prstGeom prst="rect">
            <a:avLst/>
          </a:prstGeom>
          <a:solidFill>
            <a:srgbClr val="CCFFFF"/>
          </a:solidFill>
          <a:ln w="9525">
            <a:solidFill>
              <a:schemeClr val="tx1"/>
            </a:solidFill>
            <a:miter lim="800000"/>
            <a:headEnd/>
            <a:tailEnd/>
          </a:ln>
        </p:spPr>
        <p:txBody>
          <a:bodyPr wrap="none" anchor="ctr"/>
          <a:lstStyle/>
          <a:p>
            <a:pPr algn="ctr"/>
            <a:r>
              <a:rPr lang="en-US">
                <a:latin typeface="Tahoma" pitchFamily="34" charset="0"/>
                <a:cs typeface="Tahoma" pitchFamily="34" charset="0"/>
              </a:rPr>
              <a:t>IP</a:t>
            </a:r>
            <a:endParaRPr lang="en-US"/>
          </a:p>
        </p:txBody>
      </p:sp>
      <p:sp>
        <p:nvSpPr>
          <p:cNvPr id="41991" name="Rectangle 8"/>
          <p:cNvSpPr>
            <a:spLocks noChangeArrowheads="1"/>
          </p:cNvSpPr>
          <p:nvPr/>
        </p:nvSpPr>
        <p:spPr bwMode="auto">
          <a:xfrm>
            <a:off x="1828800" y="2400300"/>
            <a:ext cx="914400" cy="533400"/>
          </a:xfrm>
          <a:prstGeom prst="rect">
            <a:avLst/>
          </a:prstGeom>
          <a:solidFill>
            <a:srgbClr val="99CCFF"/>
          </a:solidFill>
          <a:ln w="9525">
            <a:solidFill>
              <a:schemeClr val="tx1"/>
            </a:solidFill>
            <a:miter lim="800000"/>
            <a:headEnd/>
            <a:tailEnd/>
          </a:ln>
        </p:spPr>
        <p:txBody>
          <a:bodyPr wrap="none" anchor="ctr"/>
          <a:lstStyle/>
          <a:p>
            <a:pPr algn="ctr"/>
            <a:r>
              <a:rPr lang="en-US">
                <a:latin typeface="Tahoma" pitchFamily="34" charset="0"/>
                <a:cs typeface="Tahoma" pitchFamily="34" charset="0"/>
              </a:rPr>
              <a:t>MAC</a:t>
            </a:r>
            <a:endParaRPr lang="en-US"/>
          </a:p>
        </p:txBody>
      </p:sp>
      <p:sp>
        <p:nvSpPr>
          <p:cNvPr id="41992" name="Rectangle 9"/>
          <p:cNvSpPr>
            <a:spLocks noChangeArrowheads="1"/>
          </p:cNvSpPr>
          <p:nvPr/>
        </p:nvSpPr>
        <p:spPr bwMode="auto">
          <a:xfrm>
            <a:off x="6477000" y="2400300"/>
            <a:ext cx="914400" cy="533400"/>
          </a:xfrm>
          <a:prstGeom prst="rect">
            <a:avLst/>
          </a:prstGeom>
          <a:solidFill>
            <a:srgbClr val="99CCFF"/>
          </a:solidFill>
          <a:ln w="9525">
            <a:solidFill>
              <a:schemeClr val="tx1"/>
            </a:solidFill>
            <a:miter lim="800000"/>
            <a:headEnd/>
            <a:tailEnd/>
          </a:ln>
        </p:spPr>
        <p:txBody>
          <a:bodyPr wrap="none" anchor="ctr"/>
          <a:lstStyle/>
          <a:p>
            <a:pPr algn="ctr"/>
            <a:r>
              <a:rPr lang="en-US">
                <a:latin typeface="Tahoma" pitchFamily="34" charset="0"/>
                <a:cs typeface="Tahoma" pitchFamily="34" charset="0"/>
              </a:rPr>
              <a:t>MAC</a:t>
            </a:r>
            <a:endParaRPr lang="en-US"/>
          </a:p>
        </p:txBody>
      </p:sp>
      <p:grpSp>
        <p:nvGrpSpPr>
          <p:cNvPr id="2" name="Group 10"/>
          <p:cNvGrpSpPr>
            <a:grpSpLocks/>
          </p:cNvGrpSpPr>
          <p:nvPr/>
        </p:nvGrpSpPr>
        <p:grpSpPr bwMode="auto">
          <a:xfrm>
            <a:off x="381000" y="2933700"/>
            <a:ext cx="6553200" cy="3276600"/>
            <a:chOff x="192" y="1584"/>
            <a:chExt cx="4128" cy="2064"/>
          </a:xfrm>
        </p:grpSpPr>
        <p:sp>
          <p:nvSpPr>
            <p:cNvPr id="41994" name="Rectangle 11"/>
            <p:cNvSpPr>
              <a:spLocks noChangeArrowheads="1"/>
            </p:cNvSpPr>
            <p:nvPr/>
          </p:nvSpPr>
          <p:spPr bwMode="auto">
            <a:xfrm>
              <a:off x="192" y="1920"/>
              <a:ext cx="528" cy="288"/>
            </a:xfrm>
            <a:prstGeom prst="rect">
              <a:avLst/>
            </a:prstGeom>
            <a:noFill/>
            <a:ln w="9525">
              <a:solidFill>
                <a:schemeClr val="tx1"/>
              </a:solidFill>
              <a:miter lim="800000"/>
              <a:headEnd/>
              <a:tailEnd/>
            </a:ln>
          </p:spPr>
          <p:txBody>
            <a:bodyPr wrap="none" anchor="ctr"/>
            <a:lstStyle/>
            <a:p>
              <a:pPr algn="ctr"/>
              <a:r>
                <a:rPr lang="en-US" sz="1600">
                  <a:latin typeface="Tahoma" pitchFamily="34" charset="0"/>
                  <a:cs typeface="Tahoma" pitchFamily="34" charset="0"/>
                </a:rPr>
                <a:t>Ver.</a:t>
              </a:r>
              <a:endParaRPr lang="en-US"/>
            </a:p>
          </p:txBody>
        </p:sp>
        <p:sp>
          <p:nvSpPr>
            <p:cNvPr id="41995" name="Rectangle 12"/>
            <p:cNvSpPr>
              <a:spLocks noChangeArrowheads="1"/>
            </p:cNvSpPr>
            <p:nvPr/>
          </p:nvSpPr>
          <p:spPr bwMode="auto">
            <a:xfrm>
              <a:off x="2256" y="1920"/>
              <a:ext cx="2064" cy="288"/>
            </a:xfrm>
            <a:prstGeom prst="rect">
              <a:avLst/>
            </a:prstGeom>
            <a:noFill/>
            <a:ln w="9525">
              <a:solidFill>
                <a:schemeClr val="tx1"/>
              </a:solidFill>
              <a:miter lim="800000"/>
              <a:headEnd/>
              <a:tailEnd/>
            </a:ln>
          </p:spPr>
          <p:txBody>
            <a:bodyPr wrap="none" anchor="ctr"/>
            <a:lstStyle/>
            <a:p>
              <a:pPr algn="ctr"/>
              <a:r>
                <a:rPr lang="en-US" sz="1600">
                  <a:latin typeface="Tahoma" pitchFamily="34" charset="0"/>
                  <a:cs typeface="Tahoma" pitchFamily="34" charset="0"/>
                </a:rPr>
                <a:t>Total Length</a:t>
              </a:r>
              <a:endParaRPr lang="en-US"/>
            </a:p>
          </p:txBody>
        </p:sp>
        <p:sp>
          <p:nvSpPr>
            <p:cNvPr id="41996" name="Rectangle 13"/>
            <p:cNvSpPr>
              <a:spLocks noChangeArrowheads="1"/>
            </p:cNvSpPr>
            <p:nvPr/>
          </p:nvSpPr>
          <p:spPr bwMode="auto">
            <a:xfrm>
              <a:off x="192" y="2208"/>
              <a:ext cx="2064" cy="288"/>
            </a:xfrm>
            <a:prstGeom prst="rect">
              <a:avLst/>
            </a:prstGeom>
            <a:noFill/>
            <a:ln w="9525">
              <a:solidFill>
                <a:schemeClr val="tx1"/>
              </a:solidFill>
              <a:miter lim="800000"/>
              <a:headEnd/>
              <a:tailEnd/>
            </a:ln>
          </p:spPr>
          <p:txBody>
            <a:bodyPr wrap="none" anchor="ctr"/>
            <a:lstStyle/>
            <a:p>
              <a:pPr algn="ctr"/>
              <a:r>
                <a:rPr lang="en-US" sz="1600">
                  <a:latin typeface="Tahoma" pitchFamily="34" charset="0"/>
                  <a:cs typeface="Tahoma" pitchFamily="34" charset="0"/>
                </a:rPr>
                <a:t>Identification</a:t>
              </a:r>
              <a:endParaRPr lang="en-US"/>
            </a:p>
          </p:txBody>
        </p:sp>
        <p:sp>
          <p:nvSpPr>
            <p:cNvPr id="41997" name="Rectangle 14"/>
            <p:cNvSpPr>
              <a:spLocks noChangeArrowheads="1"/>
            </p:cNvSpPr>
            <p:nvPr/>
          </p:nvSpPr>
          <p:spPr bwMode="auto">
            <a:xfrm>
              <a:off x="192" y="2496"/>
              <a:ext cx="1056" cy="288"/>
            </a:xfrm>
            <a:prstGeom prst="rect">
              <a:avLst/>
            </a:prstGeom>
            <a:noFill/>
            <a:ln w="9525">
              <a:solidFill>
                <a:schemeClr val="tx1"/>
              </a:solidFill>
              <a:miter lim="800000"/>
              <a:headEnd/>
              <a:tailEnd/>
            </a:ln>
          </p:spPr>
          <p:txBody>
            <a:bodyPr wrap="none" anchor="ctr"/>
            <a:lstStyle/>
            <a:p>
              <a:pPr algn="ctr"/>
              <a:r>
                <a:rPr lang="en-US" sz="1600">
                  <a:latin typeface="Tahoma" pitchFamily="34" charset="0"/>
                  <a:cs typeface="Tahoma" pitchFamily="34" charset="0"/>
                </a:rPr>
                <a:t>Time to Live</a:t>
              </a:r>
              <a:endParaRPr lang="en-US"/>
            </a:p>
          </p:txBody>
        </p:sp>
        <p:sp>
          <p:nvSpPr>
            <p:cNvPr id="41998" name="Rectangle 15"/>
            <p:cNvSpPr>
              <a:spLocks noChangeArrowheads="1"/>
            </p:cNvSpPr>
            <p:nvPr/>
          </p:nvSpPr>
          <p:spPr bwMode="auto">
            <a:xfrm>
              <a:off x="192" y="2784"/>
              <a:ext cx="4128" cy="288"/>
            </a:xfrm>
            <a:prstGeom prst="rect">
              <a:avLst/>
            </a:prstGeom>
            <a:noFill/>
            <a:ln w="9525">
              <a:solidFill>
                <a:schemeClr val="tx1"/>
              </a:solidFill>
              <a:miter lim="800000"/>
              <a:headEnd/>
              <a:tailEnd/>
            </a:ln>
          </p:spPr>
          <p:txBody>
            <a:bodyPr wrap="none" anchor="ctr"/>
            <a:lstStyle/>
            <a:p>
              <a:pPr algn="ctr"/>
              <a:r>
                <a:rPr lang="en-US" sz="1600">
                  <a:latin typeface="Tahoma" pitchFamily="34" charset="0"/>
                  <a:cs typeface="Tahoma" pitchFamily="34" charset="0"/>
                </a:rPr>
                <a:t>Source Address</a:t>
              </a:r>
              <a:endParaRPr lang="en-US"/>
            </a:p>
          </p:txBody>
        </p:sp>
        <p:sp>
          <p:nvSpPr>
            <p:cNvPr id="41999" name="Line 16"/>
            <p:cNvSpPr>
              <a:spLocks noChangeShapeType="1"/>
            </p:cNvSpPr>
            <p:nvPr/>
          </p:nvSpPr>
          <p:spPr bwMode="auto">
            <a:xfrm flipH="1">
              <a:off x="192" y="1584"/>
              <a:ext cx="1488" cy="336"/>
            </a:xfrm>
            <a:prstGeom prst="line">
              <a:avLst/>
            </a:prstGeom>
            <a:noFill/>
            <a:ln w="9525">
              <a:solidFill>
                <a:schemeClr val="tx1"/>
              </a:solidFill>
              <a:round/>
              <a:headEnd/>
              <a:tailEnd type="triangle" w="med" len="med"/>
            </a:ln>
          </p:spPr>
          <p:txBody>
            <a:bodyPr wrap="none" anchor="ctr"/>
            <a:lstStyle/>
            <a:p>
              <a:endParaRPr lang="en-US"/>
            </a:p>
          </p:txBody>
        </p:sp>
        <p:sp>
          <p:nvSpPr>
            <p:cNvPr id="42000" name="Line 17"/>
            <p:cNvSpPr>
              <a:spLocks noChangeShapeType="1"/>
            </p:cNvSpPr>
            <p:nvPr/>
          </p:nvSpPr>
          <p:spPr bwMode="auto">
            <a:xfrm>
              <a:off x="2256" y="1584"/>
              <a:ext cx="2064" cy="336"/>
            </a:xfrm>
            <a:prstGeom prst="line">
              <a:avLst/>
            </a:prstGeom>
            <a:noFill/>
            <a:ln w="9525">
              <a:solidFill>
                <a:schemeClr val="tx1"/>
              </a:solidFill>
              <a:round/>
              <a:headEnd/>
              <a:tailEnd type="triangle" w="med" len="med"/>
            </a:ln>
          </p:spPr>
          <p:txBody>
            <a:bodyPr wrap="none" anchor="ctr"/>
            <a:lstStyle/>
            <a:p>
              <a:endParaRPr lang="en-US"/>
            </a:p>
          </p:txBody>
        </p:sp>
        <p:sp>
          <p:nvSpPr>
            <p:cNvPr id="42001" name="Rectangle 18"/>
            <p:cNvSpPr>
              <a:spLocks noChangeArrowheads="1"/>
            </p:cNvSpPr>
            <p:nvPr/>
          </p:nvSpPr>
          <p:spPr bwMode="auto">
            <a:xfrm>
              <a:off x="720" y="1920"/>
              <a:ext cx="528" cy="288"/>
            </a:xfrm>
            <a:prstGeom prst="rect">
              <a:avLst/>
            </a:prstGeom>
            <a:noFill/>
            <a:ln w="9525">
              <a:solidFill>
                <a:schemeClr val="tx1"/>
              </a:solidFill>
              <a:miter lim="800000"/>
              <a:headEnd/>
              <a:tailEnd/>
            </a:ln>
          </p:spPr>
          <p:txBody>
            <a:bodyPr wrap="none" anchor="ctr"/>
            <a:lstStyle/>
            <a:p>
              <a:pPr algn="ctr"/>
              <a:r>
                <a:rPr lang="en-US" sz="1600">
                  <a:latin typeface="Tahoma" pitchFamily="34" charset="0"/>
                  <a:cs typeface="Tahoma" pitchFamily="34" charset="0"/>
                </a:rPr>
                <a:t>IHL</a:t>
              </a:r>
              <a:endParaRPr lang="en-US"/>
            </a:p>
          </p:txBody>
        </p:sp>
        <p:sp>
          <p:nvSpPr>
            <p:cNvPr id="42002" name="Rectangle 19"/>
            <p:cNvSpPr>
              <a:spLocks noChangeArrowheads="1"/>
            </p:cNvSpPr>
            <p:nvPr/>
          </p:nvSpPr>
          <p:spPr bwMode="auto">
            <a:xfrm>
              <a:off x="1248" y="1920"/>
              <a:ext cx="1008" cy="288"/>
            </a:xfrm>
            <a:prstGeom prst="rect">
              <a:avLst/>
            </a:prstGeom>
            <a:noFill/>
            <a:ln w="9525">
              <a:solidFill>
                <a:schemeClr val="tx1"/>
              </a:solidFill>
              <a:miter lim="800000"/>
              <a:headEnd/>
              <a:tailEnd/>
            </a:ln>
          </p:spPr>
          <p:txBody>
            <a:bodyPr wrap="none" anchor="ctr"/>
            <a:lstStyle/>
            <a:p>
              <a:pPr algn="ctr"/>
              <a:r>
                <a:rPr lang="en-US" sz="1600">
                  <a:latin typeface="Tahoma" pitchFamily="34" charset="0"/>
                  <a:cs typeface="Tahoma" pitchFamily="34" charset="0"/>
                </a:rPr>
                <a:t>Service Type</a:t>
              </a:r>
              <a:endParaRPr lang="en-US"/>
            </a:p>
          </p:txBody>
        </p:sp>
        <p:sp>
          <p:nvSpPr>
            <p:cNvPr id="42003" name="Rectangle 20"/>
            <p:cNvSpPr>
              <a:spLocks noChangeArrowheads="1"/>
            </p:cNvSpPr>
            <p:nvPr/>
          </p:nvSpPr>
          <p:spPr bwMode="auto">
            <a:xfrm>
              <a:off x="2256" y="2208"/>
              <a:ext cx="2064" cy="288"/>
            </a:xfrm>
            <a:prstGeom prst="rect">
              <a:avLst/>
            </a:prstGeom>
            <a:noFill/>
            <a:ln w="9525">
              <a:solidFill>
                <a:schemeClr val="tx1"/>
              </a:solidFill>
              <a:miter lim="800000"/>
              <a:headEnd/>
              <a:tailEnd/>
            </a:ln>
          </p:spPr>
          <p:txBody>
            <a:bodyPr wrap="none" anchor="ctr"/>
            <a:lstStyle/>
            <a:p>
              <a:pPr algn="ctr"/>
              <a:r>
                <a:rPr lang="en-US" sz="1600">
                  <a:latin typeface="Tahoma" pitchFamily="34" charset="0"/>
                  <a:cs typeface="Tahoma" pitchFamily="34" charset="0"/>
                </a:rPr>
                <a:t>Options and Fragment Offset</a:t>
              </a:r>
              <a:endParaRPr lang="en-US"/>
            </a:p>
          </p:txBody>
        </p:sp>
        <p:sp>
          <p:nvSpPr>
            <p:cNvPr id="42004" name="Rectangle 21"/>
            <p:cNvSpPr>
              <a:spLocks noChangeArrowheads="1"/>
            </p:cNvSpPr>
            <p:nvPr/>
          </p:nvSpPr>
          <p:spPr bwMode="auto">
            <a:xfrm>
              <a:off x="1248" y="2496"/>
              <a:ext cx="1008" cy="288"/>
            </a:xfrm>
            <a:prstGeom prst="rect">
              <a:avLst/>
            </a:prstGeom>
            <a:noFill/>
            <a:ln w="9525">
              <a:solidFill>
                <a:schemeClr val="tx1"/>
              </a:solidFill>
              <a:miter lim="800000"/>
              <a:headEnd/>
              <a:tailEnd/>
            </a:ln>
          </p:spPr>
          <p:txBody>
            <a:bodyPr wrap="none" anchor="ctr"/>
            <a:lstStyle/>
            <a:p>
              <a:pPr algn="ctr"/>
              <a:r>
                <a:rPr lang="en-US" sz="1600">
                  <a:latin typeface="Tahoma" pitchFamily="34" charset="0"/>
                  <a:cs typeface="Tahoma" pitchFamily="34" charset="0"/>
                </a:rPr>
                <a:t>Protocol</a:t>
              </a:r>
              <a:endParaRPr lang="en-US"/>
            </a:p>
          </p:txBody>
        </p:sp>
        <p:sp>
          <p:nvSpPr>
            <p:cNvPr id="42005" name="Rectangle 22"/>
            <p:cNvSpPr>
              <a:spLocks noChangeArrowheads="1"/>
            </p:cNvSpPr>
            <p:nvPr/>
          </p:nvSpPr>
          <p:spPr bwMode="auto">
            <a:xfrm>
              <a:off x="2256" y="2496"/>
              <a:ext cx="2064" cy="288"/>
            </a:xfrm>
            <a:prstGeom prst="rect">
              <a:avLst/>
            </a:prstGeom>
            <a:noFill/>
            <a:ln w="9525">
              <a:solidFill>
                <a:schemeClr val="tx1"/>
              </a:solidFill>
              <a:miter lim="800000"/>
              <a:headEnd/>
              <a:tailEnd/>
            </a:ln>
          </p:spPr>
          <p:txBody>
            <a:bodyPr wrap="none" anchor="ctr"/>
            <a:lstStyle/>
            <a:p>
              <a:pPr algn="ctr"/>
              <a:r>
                <a:rPr lang="en-US" sz="1600">
                  <a:latin typeface="Tahoma" pitchFamily="34" charset="0"/>
                  <a:cs typeface="Tahoma" pitchFamily="34" charset="0"/>
                </a:rPr>
                <a:t>Header Checksum</a:t>
              </a:r>
              <a:endParaRPr lang="en-US"/>
            </a:p>
          </p:txBody>
        </p:sp>
        <p:sp>
          <p:nvSpPr>
            <p:cNvPr id="42006" name="Rectangle 23"/>
            <p:cNvSpPr>
              <a:spLocks noChangeArrowheads="1"/>
            </p:cNvSpPr>
            <p:nvPr/>
          </p:nvSpPr>
          <p:spPr bwMode="auto">
            <a:xfrm>
              <a:off x="192" y="3360"/>
              <a:ext cx="4128" cy="288"/>
            </a:xfrm>
            <a:prstGeom prst="rect">
              <a:avLst/>
            </a:prstGeom>
            <a:noFill/>
            <a:ln w="9525">
              <a:solidFill>
                <a:schemeClr val="tx1"/>
              </a:solidFill>
              <a:miter lim="800000"/>
              <a:headEnd/>
              <a:tailEnd/>
            </a:ln>
          </p:spPr>
          <p:txBody>
            <a:bodyPr wrap="none" anchor="ctr"/>
            <a:lstStyle/>
            <a:p>
              <a:pPr algn="ctr"/>
              <a:r>
                <a:rPr lang="en-US" sz="1600">
                  <a:latin typeface="Tahoma" pitchFamily="34" charset="0"/>
                  <a:cs typeface="Tahoma" pitchFamily="34" charset="0"/>
                </a:rPr>
                <a:t>Options (0 or more 32-bit words)</a:t>
              </a:r>
              <a:endParaRPr lang="en-US"/>
            </a:p>
          </p:txBody>
        </p:sp>
        <p:sp>
          <p:nvSpPr>
            <p:cNvPr id="42007" name="Rectangle 24"/>
            <p:cNvSpPr>
              <a:spLocks noChangeArrowheads="1"/>
            </p:cNvSpPr>
            <p:nvPr/>
          </p:nvSpPr>
          <p:spPr bwMode="auto">
            <a:xfrm>
              <a:off x="192" y="3072"/>
              <a:ext cx="4128" cy="288"/>
            </a:xfrm>
            <a:prstGeom prst="rect">
              <a:avLst/>
            </a:prstGeom>
            <a:noFill/>
            <a:ln w="9525">
              <a:solidFill>
                <a:schemeClr val="tx1"/>
              </a:solidFill>
              <a:miter lim="800000"/>
              <a:headEnd/>
              <a:tailEnd/>
            </a:ln>
          </p:spPr>
          <p:txBody>
            <a:bodyPr wrap="none" anchor="ctr"/>
            <a:lstStyle/>
            <a:p>
              <a:pPr algn="ctr"/>
              <a:r>
                <a:rPr lang="en-US" sz="1600">
                  <a:latin typeface="Tahoma" pitchFamily="34" charset="0"/>
                  <a:cs typeface="Tahoma" pitchFamily="34" charset="0"/>
                </a:rPr>
                <a:t>Destination Address</a:t>
              </a: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Line 3"/>
          <p:cNvSpPr>
            <a:spLocks noChangeShapeType="1"/>
          </p:cNvSpPr>
          <p:nvPr/>
        </p:nvSpPr>
        <p:spPr bwMode="auto">
          <a:xfrm>
            <a:off x="495300" y="7696200"/>
            <a:ext cx="8229600" cy="0"/>
          </a:xfrm>
          <a:prstGeom prst="line">
            <a:avLst/>
          </a:prstGeom>
          <a:noFill/>
          <a:ln w="19050">
            <a:solidFill>
              <a:srgbClr val="CC9900"/>
            </a:solidFill>
            <a:round/>
            <a:headEnd/>
            <a:tailEnd/>
          </a:ln>
        </p:spPr>
        <p:txBody>
          <a:bodyPr/>
          <a:lstStyle/>
          <a:p>
            <a:endParaRPr lang="en-US"/>
          </a:p>
        </p:txBody>
      </p:sp>
      <p:sp>
        <p:nvSpPr>
          <p:cNvPr id="43011" name="Rectangle 4"/>
          <p:cNvSpPr>
            <a:spLocks noChangeArrowheads="1"/>
          </p:cNvSpPr>
          <p:nvPr/>
        </p:nvSpPr>
        <p:spPr bwMode="auto">
          <a:xfrm>
            <a:off x="495300" y="1801813"/>
            <a:ext cx="8229600" cy="1139825"/>
          </a:xfrm>
          <a:prstGeom prst="rect">
            <a:avLst/>
          </a:prstGeom>
          <a:solidFill>
            <a:srgbClr val="FFFFFF"/>
          </a:solidFill>
          <a:ln w="9525">
            <a:solidFill>
              <a:srgbClr val="000000"/>
            </a:solidFill>
            <a:miter lim="800000"/>
            <a:headEnd/>
            <a:tailEnd/>
          </a:ln>
        </p:spPr>
        <p:txBody>
          <a:bodyPr/>
          <a:lstStyle/>
          <a:p>
            <a:r>
              <a:rPr lang="en-US" sz="4200" b="1" dirty="0">
                <a:solidFill>
                  <a:schemeClr val="accent2"/>
                </a:solidFill>
                <a:latin typeface="Garamond" pitchFamily="18" charset="0"/>
              </a:rPr>
              <a:t>TCP/IP packet</a:t>
            </a:r>
            <a:endParaRPr lang="en-US" sz="4400" b="1" dirty="0">
              <a:solidFill>
                <a:schemeClr val="accent2"/>
              </a:solidFill>
            </a:endParaRPr>
          </a:p>
        </p:txBody>
      </p:sp>
      <p:sp>
        <p:nvSpPr>
          <p:cNvPr id="43012" name="Rectangle 5"/>
          <p:cNvSpPr>
            <a:spLocks noChangeArrowheads="1"/>
          </p:cNvSpPr>
          <p:nvPr/>
        </p:nvSpPr>
        <p:spPr bwMode="auto">
          <a:xfrm>
            <a:off x="4533900" y="3505200"/>
            <a:ext cx="1905000" cy="533400"/>
          </a:xfrm>
          <a:prstGeom prst="rect">
            <a:avLst/>
          </a:prstGeom>
          <a:solidFill>
            <a:srgbClr val="FF9900"/>
          </a:solidFill>
          <a:ln w="9525">
            <a:solidFill>
              <a:schemeClr val="tx1"/>
            </a:solidFill>
            <a:miter lim="800000"/>
            <a:headEnd/>
            <a:tailEnd/>
          </a:ln>
        </p:spPr>
        <p:txBody>
          <a:bodyPr wrap="none" anchor="ctr"/>
          <a:lstStyle/>
          <a:p>
            <a:pPr algn="ctr"/>
            <a:r>
              <a:rPr lang="en-US" sz="1600">
                <a:latin typeface="Tahoma" pitchFamily="34" charset="0"/>
                <a:cs typeface="Tahoma" pitchFamily="34" charset="0"/>
              </a:rPr>
              <a:t> </a:t>
            </a:r>
            <a:r>
              <a:rPr lang="en-US">
                <a:latin typeface="Tahoma" pitchFamily="34" charset="0"/>
                <a:cs typeface="Tahoma" pitchFamily="34" charset="0"/>
              </a:rPr>
              <a:t>APP. DATA</a:t>
            </a:r>
            <a:endParaRPr lang="en-US"/>
          </a:p>
        </p:txBody>
      </p:sp>
      <p:sp>
        <p:nvSpPr>
          <p:cNvPr id="43013" name="Rectangle 6"/>
          <p:cNvSpPr>
            <a:spLocks noChangeArrowheads="1"/>
          </p:cNvSpPr>
          <p:nvPr/>
        </p:nvSpPr>
        <p:spPr bwMode="auto">
          <a:xfrm>
            <a:off x="3619500" y="3505200"/>
            <a:ext cx="914400" cy="533400"/>
          </a:xfrm>
          <a:prstGeom prst="rect">
            <a:avLst/>
          </a:prstGeom>
          <a:solidFill>
            <a:srgbClr val="CC9900"/>
          </a:solidFill>
          <a:ln w="9525">
            <a:solidFill>
              <a:schemeClr val="tx1"/>
            </a:solidFill>
            <a:miter lim="800000"/>
            <a:headEnd/>
            <a:tailEnd/>
          </a:ln>
        </p:spPr>
        <p:txBody>
          <a:bodyPr wrap="none" anchor="ctr"/>
          <a:lstStyle/>
          <a:p>
            <a:pPr algn="ctr"/>
            <a:r>
              <a:rPr lang="en-US">
                <a:latin typeface="Tahoma" pitchFamily="34" charset="0"/>
                <a:cs typeface="Tahoma" pitchFamily="34" charset="0"/>
              </a:rPr>
              <a:t>TCP</a:t>
            </a:r>
            <a:endParaRPr lang="en-US"/>
          </a:p>
        </p:txBody>
      </p:sp>
      <p:sp>
        <p:nvSpPr>
          <p:cNvPr id="43014" name="Rectangle 7"/>
          <p:cNvSpPr>
            <a:spLocks noChangeArrowheads="1"/>
          </p:cNvSpPr>
          <p:nvPr/>
        </p:nvSpPr>
        <p:spPr bwMode="auto">
          <a:xfrm>
            <a:off x="2705100" y="3505200"/>
            <a:ext cx="914400" cy="533400"/>
          </a:xfrm>
          <a:prstGeom prst="rect">
            <a:avLst/>
          </a:prstGeom>
          <a:solidFill>
            <a:srgbClr val="CCFFFF"/>
          </a:solidFill>
          <a:ln w="9525">
            <a:solidFill>
              <a:schemeClr val="tx1"/>
            </a:solidFill>
            <a:miter lim="800000"/>
            <a:headEnd/>
            <a:tailEnd/>
          </a:ln>
        </p:spPr>
        <p:txBody>
          <a:bodyPr wrap="none" anchor="ctr"/>
          <a:lstStyle/>
          <a:p>
            <a:pPr algn="ctr"/>
            <a:r>
              <a:rPr lang="en-US">
                <a:latin typeface="Tahoma" pitchFamily="34" charset="0"/>
                <a:cs typeface="Tahoma" pitchFamily="34" charset="0"/>
              </a:rPr>
              <a:t>IP</a:t>
            </a:r>
            <a:endParaRPr lang="en-US"/>
          </a:p>
        </p:txBody>
      </p:sp>
      <p:sp>
        <p:nvSpPr>
          <p:cNvPr id="43015" name="Rectangle 8"/>
          <p:cNvSpPr>
            <a:spLocks noChangeArrowheads="1"/>
          </p:cNvSpPr>
          <p:nvPr/>
        </p:nvSpPr>
        <p:spPr bwMode="auto">
          <a:xfrm>
            <a:off x="1790700" y="3505200"/>
            <a:ext cx="914400" cy="533400"/>
          </a:xfrm>
          <a:prstGeom prst="rect">
            <a:avLst/>
          </a:prstGeom>
          <a:solidFill>
            <a:srgbClr val="99CCFF"/>
          </a:solidFill>
          <a:ln w="9525">
            <a:solidFill>
              <a:schemeClr val="tx1"/>
            </a:solidFill>
            <a:miter lim="800000"/>
            <a:headEnd/>
            <a:tailEnd/>
          </a:ln>
        </p:spPr>
        <p:txBody>
          <a:bodyPr wrap="none" anchor="ctr"/>
          <a:lstStyle/>
          <a:p>
            <a:pPr algn="ctr"/>
            <a:r>
              <a:rPr lang="en-US">
                <a:latin typeface="Tahoma" pitchFamily="34" charset="0"/>
                <a:cs typeface="Tahoma" pitchFamily="34" charset="0"/>
              </a:rPr>
              <a:t>MAC</a:t>
            </a:r>
            <a:endParaRPr lang="en-US"/>
          </a:p>
        </p:txBody>
      </p:sp>
      <p:sp>
        <p:nvSpPr>
          <p:cNvPr id="43016" name="Rectangle 9"/>
          <p:cNvSpPr>
            <a:spLocks noChangeArrowheads="1"/>
          </p:cNvSpPr>
          <p:nvPr/>
        </p:nvSpPr>
        <p:spPr bwMode="auto">
          <a:xfrm>
            <a:off x="6438900" y="3505200"/>
            <a:ext cx="914400" cy="533400"/>
          </a:xfrm>
          <a:prstGeom prst="rect">
            <a:avLst/>
          </a:prstGeom>
          <a:solidFill>
            <a:srgbClr val="99CCFF"/>
          </a:solidFill>
          <a:ln w="9525">
            <a:solidFill>
              <a:schemeClr val="tx1"/>
            </a:solidFill>
            <a:miter lim="800000"/>
            <a:headEnd/>
            <a:tailEnd/>
          </a:ln>
        </p:spPr>
        <p:txBody>
          <a:bodyPr wrap="none" anchor="ctr"/>
          <a:lstStyle/>
          <a:p>
            <a:pPr algn="ctr"/>
            <a:r>
              <a:rPr lang="en-US">
                <a:latin typeface="Tahoma" pitchFamily="34" charset="0"/>
                <a:cs typeface="Tahoma" pitchFamily="34" charset="0"/>
              </a:rPr>
              <a:t>MAC</a:t>
            </a:r>
            <a:endParaRPr lang="en-US"/>
          </a:p>
        </p:txBody>
      </p:sp>
      <p:grpSp>
        <p:nvGrpSpPr>
          <p:cNvPr id="2" name="Group 10"/>
          <p:cNvGrpSpPr>
            <a:grpSpLocks/>
          </p:cNvGrpSpPr>
          <p:nvPr/>
        </p:nvGrpSpPr>
        <p:grpSpPr bwMode="auto">
          <a:xfrm>
            <a:off x="1104900" y="4038600"/>
            <a:ext cx="6248400" cy="1066800"/>
            <a:chOff x="672" y="1584"/>
            <a:chExt cx="3936" cy="672"/>
          </a:xfrm>
        </p:grpSpPr>
        <p:sp>
          <p:nvSpPr>
            <p:cNvPr id="43018" name="Rectangle 11"/>
            <p:cNvSpPr>
              <a:spLocks noChangeArrowheads="1"/>
            </p:cNvSpPr>
            <p:nvPr/>
          </p:nvSpPr>
          <p:spPr bwMode="auto">
            <a:xfrm>
              <a:off x="672" y="1968"/>
              <a:ext cx="768" cy="288"/>
            </a:xfrm>
            <a:prstGeom prst="rect">
              <a:avLst/>
            </a:prstGeom>
            <a:noFill/>
            <a:ln w="9525">
              <a:solidFill>
                <a:schemeClr val="tx1"/>
              </a:solidFill>
              <a:miter lim="800000"/>
              <a:headEnd/>
              <a:tailEnd/>
            </a:ln>
          </p:spPr>
          <p:txBody>
            <a:bodyPr wrap="none" anchor="ctr"/>
            <a:lstStyle/>
            <a:p>
              <a:pPr algn="ctr"/>
              <a:r>
                <a:rPr lang="en-US" sz="1600">
                  <a:latin typeface="Tahoma" pitchFamily="34" charset="0"/>
                  <a:cs typeface="Tahoma" pitchFamily="34" charset="0"/>
                </a:rPr>
                <a:t>Preamble</a:t>
              </a:r>
              <a:endParaRPr lang="en-US"/>
            </a:p>
          </p:txBody>
        </p:sp>
        <p:sp>
          <p:nvSpPr>
            <p:cNvPr id="43019" name="Rectangle 12"/>
            <p:cNvSpPr>
              <a:spLocks noChangeArrowheads="1"/>
            </p:cNvSpPr>
            <p:nvPr/>
          </p:nvSpPr>
          <p:spPr bwMode="auto">
            <a:xfrm>
              <a:off x="1440" y="1968"/>
              <a:ext cx="528" cy="288"/>
            </a:xfrm>
            <a:prstGeom prst="rect">
              <a:avLst/>
            </a:prstGeom>
            <a:noFill/>
            <a:ln w="9525">
              <a:solidFill>
                <a:schemeClr val="tx1"/>
              </a:solidFill>
              <a:miter lim="800000"/>
              <a:headEnd/>
              <a:tailEnd/>
            </a:ln>
          </p:spPr>
          <p:txBody>
            <a:bodyPr wrap="none" anchor="ctr"/>
            <a:lstStyle/>
            <a:p>
              <a:pPr algn="ctr"/>
              <a:r>
                <a:rPr lang="en-US" sz="1600">
                  <a:latin typeface="Tahoma" pitchFamily="34" charset="0"/>
                  <a:cs typeface="Tahoma" pitchFamily="34" charset="0"/>
                </a:rPr>
                <a:t>D. Add.</a:t>
              </a:r>
              <a:endParaRPr lang="en-US"/>
            </a:p>
          </p:txBody>
        </p:sp>
        <p:sp>
          <p:nvSpPr>
            <p:cNvPr id="43020" name="Rectangle 13"/>
            <p:cNvSpPr>
              <a:spLocks noChangeArrowheads="1"/>
            </p:cNvSpPr>
            <p:nvPr/>
          </p:nvSpPr>
          <p:spPr bwMode="auto">
            <a:xfrm>
              <a:off x="1968" y="1968"/>
              <a:ext cx="528" cy="288"/>
            </a:xfrm>
            <a:prstGeom prst="rect">
              <a:avLst/>
            </a:prstGeom>
            <a:noFill/>
            <a:ln w="9525">
              <a:solidFill>
                <a:schemeClr val="tx1"/>
              </a:solidFill>
              <a:miter lim="800000"/>
              <a:headEnd/>
              <a:tailEnd/>
            </a:ln>
          </p:spPr>
          <p:txBody>
            <a:bodyPr wrap="none" anchor="ctr"/>
            <a:lstStyle/>
            <a:p>
              <a:pPr algn="ctr"/>
              <a:r>
                <a:rPr lang="en-US" sz="1600">
                  <a:latin typeface="Tahoma" pitchFamily="34" charset="0"/>
                  <a:cs typeface="Tahoma" pitchFamily="34" charset="0"/>
                </a:rPr>
                <a:t>S. Add.</a:t>
              </a:r>
              <a:endParaRPr lang="en-US"/>
            </a:p>
          </p:txBody>
        </p:sp>
        <p:sp>
          <p:nvSpPr>
            <p:cNvPr id="43021" name="Rectangle 14"/>
            <p:cNvSpPr>
              <a:spLocks noChangeArrowheads="1"/>
            </p:cNvSpPr>
            <p:nvPr/>
          </p:nvSpPr>
          <p:spPr bwMode="auto">
            <a:xfrm>
              <a:off x="4032" y="1968"/>
              <a:ext cx="528" cy="288"/>
            </a:xfrm>
            <a:prstGeom prst="rect">
              <a:avLst/>
            </a:prstGeom>
            <a:noFill/>
            <a:ln w="9525">
              <a:solidFill>
                <a:schemeClr val="tx1"/>
              </a:solidFill>
              <a:miter lim="800000"/>
              <a:headEnd/>
              <a:tailEnd/>
            </a:ln>
          </p:spPr>
          <p:txBody>
            <a:bodyPr wrap="none" anchor="ctr"/>
            <a:lstStyle/>
            <a:p>
              <a:pPr algn="ctr"/>
              <a:r>
                <a:rPr lang="en-US" sz="1600">
                  <a:latin typeface="Tahoma" pitchFamily="34" charset="0"/>
                  <a:cs typeface="Tahoma" pitchFamily="34" charset="0"/>
                </a:rPr>
                <a:t>CRC</a:t>
              </a:r>
              <a:endParaRPr lang="en-US"/>
            </a:p>
          </p:txBody>
        </p:sp>
        <p:sp>
          <p:nvSpPr>
            <p:cNvPr id="43022" name="Line 15"/>
            <p:cNvSpPr>
              <a:spLocks noChangeShapeType="1"/>
            </p:cNvSpPr>
            <p:nvPr/>
          </p:nvSpPr>
          <p:spPr bwMode="auto">
            <a:xfrm flipH="1">
              <a:off x="672" y="1584"/>
              <a:ext cx="432" cy="384"/>
            </a:xfrm>
            <a:prstGeom prst="line">
              <a:avLst/>
            </a:prstGeom>
            <a:noFill/>
            <a:ln w="9525">
              <a:solidFill>
                <a:schemeClr val="tx1"/>
              </a:solidFill>
              <a:round/>
              <a:headEnd/>
              <a:tailEnd type="triangle" w="med" len="med"/>
            </a:ln>
          </p:spPr>
          <p:txBody>
            <a:bodyPr wrap="none" anchor="ctr"/>
            <a:lstStyle/>
            <a:p>
              <a:endParaRPr lang="en-US"/>
            </a:p>
          </p:txBody>
        </p:sp>
        <p:sp>
          <p:nvSpPr>
            <p:cNvPr id="43023" name="Line 16"/>
            <p:cNvSpPr>
              <a:spLocks noChangeShapeType="1"/>
            </p:cNvSpPr>
            <p:nvPr/>
          </p:nvSpPr>
          <p:spPr bwMode="auto">
            <a:xfrm>
              <a:off x="1680" y="1584"/>
              <a:ext cx="1200" cy="384"/>
            </a:xfrm>
            <a:prstGeom prst="line">
              <a:avLst/>
            </a:prstGeom>
            <a:noFill/>
            <a:ln w="9525">
              <a:solidFill>
                <a:schemeClr val="tx1"/>
              </a:solidFill>
              <a:round/>
              <a:headEnd/>
              <a:tailEnd type="triangle" w="med" len="med"/>
            </a:ln>
          </p:spPr>
          <p:txBody>
            <a:bodyPr wrap="none" anchor="ctr"/>
            <a:lstStyle/>
            <a:p>
              <a:endParaRPr lang="en-US"/>
            </a:p>
          </p:txBody>
        </p:sp>
        <p:sp>
          <p:nvSpPr>
            <p:cNvPr id="43024" name="Line 17"/>
            <p:cNvSpPr>
              <a:spLocks noChangeShapeType="1"/>
            </p:cNvSpPr>
            <p:nvPr/>
          </p:nvSpPr>
          <p:spPr bwMode="auto">
            <a:xfrm flipH="1">
              <a:off x="4032" y="1584"/>
              <a:ext cx="0" cy="384"/>
            </a:xfrm>
            <a:prstGeom prst="line">
              <a:avLst/>
            </a:prstGeom>
            <a:noFill/>
            <a:ln w="9525">
              <a:solidFill>
                <a:schemeClr val="tx1"/>
              </a:solidFill>
              <a:round/>
              <a:headEnd/>
              <a:tailEnd type="triangle" w="med" len="med"/>
            </a:ln>
          </p:spPr>
          <p:txBody>
            <a:bodyPr wrap="none" anchor="ctr"/>
            <a:lstStyle/>
            <a:p>
              <a:endParaRPr lang="en-US"/>
            </a:p>
          </p:txBody>
        </p:sp>
        <p:sp>
          <p:nvSpPr>
            <p:cNvPr id="43025" name="Line 18"/>
            <p:cNvSpPr>
              <a:spLocks noChangeShapeType="1"/>
            </p:cNvSpPr>
            <p:nvPr/>
          </p:nvSpPr>
          <p:spPr bwMode="auto">
            <a:xfrm flipH="1">
              <a:off x="4560" y="1584"/>
              <a:ext cx="48" cy="384"/>
            </a:xfrm>
            <a:prstGeom prst="line">
              <a:avLst/>
            </a:prstGeom>
            <a:noFill/>
            <a:ln w="9525">
              <a:solidFill>
                <a:schemeClr val="tx1"/>
              </a:solidFill>
              <a:round/>
              <a:headEnd/>
              <a:tailEnd type="triangle" w="med" len="med"/>
            </a:ln>
          </p:spPr>
          <p:txBody>
            <a:bodyPr wrap="none" anchor="ctr"/>
            <a:lstStyle/>
            <a:p>
              <a:endParaRPr lang="en-US"/>
            </a:p>
          </p:txBody>
        </p:sp>
        <p:sp>
          <p:nvSpPr>
            <p:cNvPr id="43026" name="Rectangle 19"/>
            <p:cNvSpPr>
              <a:spLocks noChangeArrowheads="1"/>
            </p:cNvSpPr>
            <p:nvPr/>
          </p:nvSpPr>
          <p:spPr bwMode="auto">
            <a:xfrm>
              <a:off x="2496" y="1968"/>
              <a:ext cx="384" cy="288"/>
            </a:xfrm>
            <a:prstGeom prst="rect">
              <a:avLst/>
            </a:prstGeom>
            <a:noFill/>
            <a:ln w="9525">
              <a:solidFill>
                <a:schemeClr val="tx1"/>
              </a:solidFill>
              <a:miter lim="800000"/>
              <a:headEnd/>
              <a:tailEnd/>
            </a:ln>
          </p:spPr>
          <p:txBody>
            <a:bodyPr wrap="none" anchor="ctr"/>
            <a:lstStyle/>
            <a:p>
              <a:pPr algn="ctr"/>
              <a:r>
                <a:rPr lang="en-US" sz="1600">
                  <a:latin typeface="Tahoma" pitchFamily="34" charset="0"/>
                  <a:cs typeface="Tahoma" pitchFamily="34" charset="0"/>
                </a:rPr>
                <a:t>Leng.</a:t>
              </a: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TCP Header: 5-tuple example</a:t>
            </a:r>
            <a:endParaRPr lang="en-US" dirty="0">
              <a:solidFill>
                <a:srgbClr val="FF0000"/>
              </a:solidFill>
            </a:endParaRPr>
          </a:p>
        </p:txBody>
      </p:sp>
      <p:sp>
        <p:nvSpPr>
          <p:cNvPr id="3" name="Content Placeholder 2"/>
          <p:cNvSpPr>
            <a:spLocks noGrp="1"/>
          </p:cNvSpPr>
          <p:nvPr>
            <p:ph idx="1"/>
          </p:nvPr>
        </p:nvSpPr>
        <p:spPr>
          <a:xfrm>
            <a:off x="457200" y="1524000"/>
            <a:ext cx="4572000" cy="4724400"/>
          </a:xfrm>
        </p:spPr>
        <p:txBody>
          <a:bodyPr/>
          <a:lstStyle/>
          <a:p>
            <a:r>
              <a:rPr lang="en-US" dirty="0" smtClean="0"/>
              <a:t>5-tuple is reversed for</a:t>
            </a:r>
            <a:br>
              <a:rPr lang="en-US" dirty="0" smtClean="0"/>
            </a:br>
            <a:r>
              <a:rPr lang="en-US" dirty="0" smtClean="0"/>
              <a:t>return communication</a:t>
            </a:r>
          </a:p>
          <a:p>
            <a:r>
              <a:rPr lang="en-US" dirty="0" smtClean="0"/>
              <a:t>Destination port is</a:t>
            </a:r>
            <a:br>
              <a:rPr lang="en-US" dirty="0" smtClean="0"/>
            </a:br>
            <a:r>
              <a:rPr lang="en-US" dirty="0" smtClean="0"/>
              <a:t>associated with application</a:t>
            </a:r>
            <a:br>
              <a:rPr lang="en-US" dirty="0" smtClean="0"/>
            </a:br>
            <a:r>
              <a:rPr lang="en-US" dirty="0" smtClean="0"/>
              <a:t>layer protocol (e.g., 80</a:t>
            </a:r>
            <a:br>
              <a:rPr lang="en-US" dirty="0" smtClean="0"/>
            </a:br>
            <a:r>
              <a:rPr lang="en-US" dirty="0" smtClean="0"/>
              <a:t>for HTTP)</a:t>
            </a:r>
          </a:p>
          <a:p>
            <a:r>
              <a:rPr lang="en-US" dirty="0" smtClean="0"/>
              <a:t>Operating system picks</a:t>
            </a:r>
            <a:br>
              <a:rPr lang="en-US" dirty="0" smtClean="0"/>
            </a:br>
            <a:r>
              <a:rPr lang="en-US" dirty="0" smtClean="0"/>
              <a:t>source port randomly</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22</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897338783"/>
              </p:ext>
            </p:extLst>
          </p:nvPr>
        </p:nvGraphicFramePr>
        <p:xfrm>
          <a:off x="4800600" y="1600200"/>
          <a:ext cx="3878262" cy="4688678"/>
        </p:xfrm>
        <a:graphic>
          <a:graphicData uri="http://schemas.openxmlformats.org/presentationml/2006/ole">
            <mc:AlternateContent xmlns:mc="http://schemas.openxmlformats.org/markup-compatibility/2006">
              <mc:Choice xmlns:v="urn:schemas-microsoft-com:vml" Requires="v">
                <p:oleObj spid="_x0000_s26638" name="Visio" r:id="rId3" imgW="2726987" imgH="3296908" progId="">
                  <p:embed/>
                </p:oleObj>
              </mc:Choice>
              <mc:Fallback>
                <p:oleObj name="Visio" r:id="rId3" imgW="2726987" imgH="3296908" progId="">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600200"/>
                        <a:ext cx="3878262" cy="46886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84589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TCP header</a:t>
            </a:r>
            <a:endParaRPr lang="en-US" dirty="0">
              <a:solidFill>
                <a:srgbClr val="FF0000"/>
              </a:solidFill>
            </a:endParaRPr>
          </a:p>
        </p:txBody>
      </p:sp>
      <p:sp>
        <p:nvSpPr>
          <p:cNvPr id="3" name="Content Placeholder 2"/>
          <p:cNvSpPr>
            <a:spLocks noGrp="1"/>
          </p:cNvSpPr>
          <p:nvPr>
            <p:ph idx="1"/>
          </p:nvPr>
        </p:nvSpPr>
        <p:spPr>
          <a:xfrm>
            <a:off x="457200" y="1447800"/>
            <a:ext cx="3200400" cy="4724400"/>
          </a:xfrm>
        </p:spPr>
        <p:txBody>
          <a:bodyPr/>
          <a:lstStyle/>
          <a:p>
            <a:r>
              <a:rPr lang="en-US" sz="2400" dirty="0" smtClean="0"/>
              <a:t>Port numbers</a:t>
            </a:r>
          </a:p>
          <a:p>
            <a:r>
              <a:rPr lang="en-US" sz="2400" dirty="0" smtClean="0"/>
              <a:t>Sequence number</a:t>
            </a:r>
          </a:p>
          <a:p>
            <a:pPr lvl="1"/>
            <a:r>
              <a:rPr lang="en-US" dirty="0" smtClean="0"/>
              <a:t>Position of data</a:t>
            </a:r>
          </a:p>
          <a:p>
            <a:r>
              <a:rPr lang="en-US" sz="2400" dirty="0" smtClean="0"/>
              <a:t>ACK number</a:t>
            </a:r>
          </a:p>
          <a:p>
            <a:pPr lvl="1"/>
            <a:r>
              <a:rPr lang="en-US" dirty="0" smtClean="0"/>
              <a:t>Next expected data</a:t>
            </a:r>
          </a:p>
          <a:p>
            <a:r>
              <a:rPr lang="en-US" sz="2400" dirty="0" smtClean="0"/>
              <a:t>Checksum</a:t>
            </a:r>
          </a:p>
          <a:p>
            <a:r>
              <a:rPr lang="en-US" sz="2400" dirty="0" smtClean="0"/>
              <a:t>Flags for connection setup and teardown</a:t>
            </a:r>
          </a:p>
          <a:p>
            <a:pPr>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23</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722918055"/>
              </p:ext>
            </p:extLst>
          </p:nvPr>
        </p:nvGraphicFramePr>
        <p:xfrm>
          <a:off x="3810000" y="1905001"/>
          <a:ext cx="4704102" cy="3810000"/>
        </p:xfrm>
        <a:graphic>
          <a:graphicData uri="http://schemas.openxmlformats.org/presentationml/2006/ole">
            <mc:AlternateContent xmlns:mc="http://schemas.openxmlformats.org/markup-compatibility/2006">
              <mc:Choice xmlns:v="urn:schemas-microsoft-com:vml" Requires="v">
                <p:oleObj spid="_x0000_s51208" name="Visio" r:id="rId3" imgW="3708940" imgH="3003340" progId="">
                  <p:embed/>
                </p:oleObj>
              </mc:Choice>
              <mc:Fallback>
                <p:oleObj name="Visio" r:id="rId3" imgW="3708940" imgH="30033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905001"/>
                        <a:ext cx="4704102" cy="381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33801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0000"/>
                </a:solidFill>
              </a:rPr>
              <a:t>What functionality does TCP provide?</a:t>
            </a:r>
            <a:endParaRPr lang="en-US" sz="3200" dirty="0">
              <a:solidFill>
                <a:srgbClr val="FF0000"/>
              </a:solidFill>
            </a:endParaRPr>
          </a:p>
        </p:txBody>
      </p:sp>
      <p:sp>
        <p:nvSpPr>
          <p:cNvPr id="3" name="Content Placeholder 2"/>
          <p:cNvSpPr>
            <a:spLocks noGrp="1"/>
          </p:cNvSpPr>
          <p:nvPr>
            <p:ph idx="1"/>
          </p:nvPr>
        </p:nvSpPr>
        <p:spPr>
          <a:xfrm>
            <a:off x="457200" y="1752600"/>
            <a:ext cx="8229600" cy="4114800"/>
          </a:xfrm>
        </p:spPr>
        <p:txBody>
          <a:bodyPr/>
          <a:lstStyle/>
          <a:p>
            <a:r>
              <a:rPr lang="en-US" dirty="0" smtClean="0"/>
              <a:t>Reliability</a:t>
            </a:r>
          </a:p>
          <a:p>
            <a:pPr lvl="1"/>
            <a:r>
              <a:rPr lang="en-US" dirty="0" smtClean="0"/>
              <a:t>Recovery from errors in the network layer</a:t>
            </a:r>
          </a:p>
          <a:p>
            <a:r>
              <a:rPr lang="en-US" dirty="0" smtClean="0"/>
              <a:t>Flow control</a:t>
            </a:r>
          </a:p>
          <a:p>
            <a:pPr lvl="1"/>
            <a:r>
              <a:rPr lang="en-US" dirty="0" smtClean="0"/>
              <a:t>Limit transmission rate to not overwhelm receiver</a:t>
            </a:r>
          </a:p>
          <a:p>
            <a:r>
              <a:rPr lang="en-US" dirty="0" smtClean="0"/>
              <a:t>Congestion control</a:t>
            </a:r>
          </a:p>
          <a:p>
            <a:pPr lvl="1"/>
            <a:r>
              <a:rPr lang="en-US" dirty="0" smtClean="0"/>
              <a:t>Limit transmission rate to not overwhelm network</a:t>
            </a:r>
          </a:p>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3252528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Reliable data transfer</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How can reliability be achieved?</a:t>
            </a:r>
          </a:p>
          <a:p>
            <a:pPr lvl="1"/>
            <a:r>
              <a:rPr lang="en-US" dirty="0" smtClean="0"/>
              <a:t>Consider different assumptions for network layer</a:t>
            </a:r>
          </a:p>
          <a:p>
            <a:r>
              <a:rPr lang="en-US" dirty="0" smtClean="0"/>
              <a:t>Case 1: completely reliable network layer</a:t>
            </a:r>
          </a:p>
          <a:p>
            <a:pPr lvl="1"/>
            <a:r>
              <a:rPr lang="en-US" dirty="0" smtClean="0"/>
              <a:t>Send segment</a:t>
            </a:r>
          </a:p>
          <a:p>
            <a:r>
              <a:rPr lang="en-US" dirty="0" smtClean="0"/>
              <a:t>Case 2: bit errors in network layer</a:t>
            </a:r>
          </a:p>
          <a:p>
            <a:pPr lvl="1"/>
            <a:r>
              <a:rPr lang="en-US" dirty="0" smtClean="0"/>
              <a:t>Add error detection and ACK/NAK</a:t>
            </a:r>
          </a:p>
          <a:p>
            <a:pPr lvl="1"/>
            <a:r>
              <a:rPr lang="en-US" dirty="0" smtClean="0"/>
              <a:t>Add sequence number to handle garbled ACK/NAK</a:t>
            </a:r>
          </a:p>
          <a:p>
            <a:r>
              <a:rPr lang="en-US" dirty="0" smtClean="0"/>
              <a:t>Case 3: bit errors and packet loss in network layer</a:t>
            </a:r>
          </a:p>
          <a:p>
            <a:pPr lvl="1"/>
            <a:r>
              <a:rPr lang="en-US" dirty="0" smtClean="0"/>
              <a:t>Timer to trigger retransmission</a:t>
            </a:r>
          </a:p>
          <a:p>
            <a:pPr lvl="1"/>
            <a:r>
              <a:rPr lang="en-US" dirty="0" smtClean="0"/>
              <a:t>“Stop-and-wait” protocol</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25</a:t>
            </a:fld>
            <a:endParaRPr lang="en-US" dirty="0"/>
          </a:p>
        </p:txBody>
      </p:sp>
    </p:spTree>
    <p:extLst>
      <p:ext uri="{BB962C8B-B14F-4D97-AF65-F5344CB8AC3E}">
        <p14:creationId xmlns:p14="http://schemas.microsoft.com/office/powerpoint/2010/main" val="715727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Reliable data transfer</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Stop-and-wait has low performance</a:t>
            </a:r>
          </a:p>
          <a:p>
            <a:pPr lvl="1"/>
            <a:r>
              <a:rPr lang="en-US" dirty="0" smtClean="0"/>
              <a:t>How can we increase throughput?</a:t>
            </a:r>
          </a:p>
          <a:p>
            <a:r>
              <a:rPr lang="en-US" dirty="0" smtClean="0"/>
              <a:t>Sliding window</a:t>
            </a:r>
          </a:p>
          <a:p>
            <a:pPr lvl="1"/>
            <a:r>
              <a:rPr lang="en-US" dirty="0" smtClean="0"/>
              <a:t>Allow multiple segments “in-flight”</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26</a:t>
            </a:fld>
            <a:endParaRPr lang="en-US" dirty="0"/>
          </a:p>
        </p:txBody>
      </p:sp>
    </p:spTree>
    <p:extLst>
      <p:ext uri="{BB962C8B-B14F-4D97-AF65-F5344CB8AC3E}">
        <p14:creationId xmlns:p14="http://schemas.microsoft.com/office/powerpoint/2010/main" val="3448319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Sliding window example</a:t>
            </a:r>
            <a:endParaRPr lang="en-US" dirty="0">
              <a:solidFill>
                <a:srgbClr val="FF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950198086"/>
              </p:ext>
            </p:extLst>
          </p:nvPr>
        </p:nvGraphicFramePr>
        <p:xfrm>
          <a:off x="1066800" y="1369207"/>
          <a:ext cx="6970712" cy="4955393"/>
        </p:xfrm>
        <a:graphic>
          <a:graphicData uri="http://schemas.openxmlformats.org/presentationml/2006/ole">
            <mc:AlternateContent xmlns:mc="http://schemas.openxmlformats.org/markup-compatibility/2006">
              <mc:Choice xmlns:v="urn:schemas-microsoft-com:vml" Requires="v">
                <p:oleObj spid="_x0000_s28685" name="Visio" r:id="rId3" imgW="6474028" imgH="4602192" progId="">
                  <p:embed/>
                </p:oleObj>
              </mc:Choice>
              <mc:Fallback>
                <p:oleObj name="Visio" r:id="rId3" imgW="6474028" imgH="4602192" progId="">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369207"/>
                        <a:ext cx="6970712" cy="49553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5328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UDP: bare bones protocol</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Ports, length, checksum</a:t>
            </a:r>
          </a:p>
          <a:p>
            <a:pPr lvl="1"/>
            <a:r>
              <a:rPr lang="en-US" dirty="0" smtClean="0"/>
              <a:t>Checksum is optional</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00000"/>
                </a:solidFill>
              </a:rPr>
              <a:pPr/>
              <a:t>28</a:t>
            </a:fld>
            <a:endParaRPr lang="en-US" dirty="0">
              <a:solidFill>
                <a:srgbClr val="000000"/>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353656517"/>
              </p:ext>
            </p:extLst>
          </p:nvPr>
        </p:nvGraphicFramePr>
        <p:xfrm>
          <a:off x="838200" y="3124200"/>
          <a:ext cx="7765240" cy="1981200"/>
        </p:xfrm>
        <a:graphic>
          <a:graphicData uri="http://schemas.openxmlformats.org/presentationml/2006/ole">
            <mc:AlternateContent xmlns:mc="http://schemas.openxmlformats.org/markup-compatibility/2006">
              <mc:Choice xmlns:v="urn:schemas-microsoft-com:vml" Requires="v">
                <p:oleObj spid="_x0000_s83971" name="Visio" r:id="rId3" imgW="3708940" imgH="945940" progId="">
                  <p:embed/>
                </p:oleObj>
              </mc:Choice>
              <mc:Fallback>
                <p:oleObj name="Visio" r:id="rId3" imgW="3708940" imgH="9459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124200"/>
                        <a:ext cx="7765240" cy="198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67737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srgbClr val="000000"/>
                </a:solidFill>
              </a:rPr>
              <a:pPr/>
              <a:t>29</a:t>
            </a:fld>
            <a:endParaRPr lang="en-US" dirty="0">
              <a:solidFill>
                <a:srgbClr val="000000"/>
              </a:solidFill>
            </a:endParaRPr>
          </a:p>
        </p:txBody>
      </p:sp>
      <p:pic>
        <p:nvPicPr>
          <p:cNvPr id="81922" name="Picture 2"/>
          <p:cNvPicPr>
            <a:picLocks noChangeAspect="1" noChangeArrowheads="1"/>
          </p:cNvPicPr>
          <p:nvPr/>
        </p:nvPicPr>
        <p:blipFill>
          <a:blip r:embed="rId2" cstate="print"/>
          <a:srcRect/>
          <a:stretch>
            <a:fillRect/>
          </a:stretch>
        </p:blipFill>
        <p:spPr bwMode="auto">
          <a:xfrm>
            <a:off x="764849" y="930668"/>
            <a:ext cx="7540951" cy="5629160"/>
          </a:xfrm>
          <a:prstGeom prst="rect">
            <a:avLst/>
          </a:prstGeom>
          <a:noFill/>
          <a:ln w="9525">
            <a:noFill/>
            <a:miter lim="800000"/>
            <a:headEnd/>
            <a:tailEnd/>
          </a:ln>
        </p:spPr>
      </p:pic>
    </p:spTree>
    <p:extLst>
      <p:ext uri="{BB962C8B-B14F-4D97-AF65-F5344CB8AC3E}">
        <p14:creationId xmlns:p14="http://schemas.microsoft.com/office/powerpoint/2010/main" val="4224336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Services provided by layers</a:t>
            </a:r>
            <a:endParaRPr lang="en-US" dirty="0">
              <a:solidFill>
                <a:srgbClr val="FF0000"/>
              </a:solidFill>
            </a:endParaRPr>
          </a:p>
        </p:txBody>
      </p:sp>
      <p:sp>
        <p:nvSpPr>
          <p:cNvPr id="3" name="Content Placeholder 2"/>
          <p:cNvSpPr>
            <a:spLocks noGrp="1"/>
          </p:cNvSpPr>
          <p:nvPr>
            <p:ph idx="1"/>
          </p:nvPr>
        </p:nvSpPr>
        <p:spPr>
          <a:xfrm>
            <a:off x="457200" y="1600200"/>
            <a:ext cx="4267200" cy="4525963"/>
          </a:xfrm>
        </p:spPr>
        <p:txBody>
          <a:bodyPr/>
          <a:lstStyle/>
          <a:p>
            <a:r>
              <a:rPr lang="en-US" sz="2400" dirty="0" smtClean="0"/>
              <a:t>Each layer in protocol stack provides a “service”</a:t>
            </a:r>
          </a:p>
          <a:p>
            <a:pPr lvl="1"/>
            <a:r>
              <a:rPr lang="en-US" sz="2000" dirty="0" smtClean="0"/>
              <a:t>Uses service from lower laye</a:t>
            </a:r>
            <a:r>
              <a:rPr lang="en-US" dirty="0" smtClean="0"/>
              <a:t>rs</a:t>
            </a:r>
          </a:p>
          <a:p>
            <a:r>
              <a:rPr lang="en-US" sz="2400" dirty="0" smtClean="0"/>
              <a:t>Benefits of layering</a:t>
            </a:r>
          </a:p>
          <a:p>
            <a:pPr lvl="1"/>
            <a:r>
              <a:rPr lang="en-US" sz="2000" dirty="0" smtClean="0"/>
              <a:t>Isolates complexity</a:t>
            </a:r>
          </a:p>
          <a:p>
            <a:pPr lvl="1"/>
            <a:r>
              <a:rPr lang="en-US" sz="2000" dirty="0" smtClean="0"/>
              <a:t>Clearly defined interfaces</a:t>
            </a:r>
          </a:p>
          <a:p>
            <a:r>
              <a:rPr lang="en-US" sz="2400" dirty="0" smtClean="0"/>
              <a:t>Protocols implement functionality within layer </a:t>
            </a:r>
            <a:endParaRPr lang="en-US" sz="2400"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842537513"/>
              </p:ext>
            </p:extLst>
          </p:nvPr>
        </p:nvGraphicFramePr>
        <p:xfrm>
          <a:off x="4572000" y="1752601"/>
          <a:ext cx="4416413" cy="4592580"/>
        </p:xfrm>
        <a:graphic>
          <a:graphicData uri="http://schemas.openxmlformats.org/presentationml/2006/ole">
            <mc:AlternateContent xmlns:mc="http://schemas.openxmlformats.org/markup-compatibility/2006">
              <mc:Choice xmlns:v="urn:schemas-microsoft-com:vml" Requires="v">
                <p:oleObj spid="_x0000_s81928" name="Visio" r:id="rId3" imgW="2865336" imgH="2979079" progId="">
                  <p:embed/>
                </p:oleObj>
              </mc:Choice>
              <mc:Fallback>
                <p:oleObj name="Visio" r:id="rId3" imgW="2865336" imgH="2979079" progId="">
                  <p:embed/>
                  <p:pic>
                    <p:nvPicPr>
                      <p:cNvPr id="0" name="Object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752601"/>
                        <a:ext cx="4416413" cy="45925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083787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Internet Protocol</a:t>
            </a:r>
            <a:endParaRPr lang="en-US" dirty="0">
              <a:solidFill>
                <a:srgbClr val="FF0000"/>
              </a:solidFill>
            </a:endParaRPr>
          </a:p>
        </p:txBody>
      </p:sp>
      <p:sp>
        <p:nvSpPr>
          <p:cNvPr id="3" name="Content Placeholder 2"/>
          <p:cNvSpPr>
            <a:spLocks noGrp="1"/>
          </p:cNvSpPr>
          <p:nvPr>
            <p:ph idx="1"/>
          </p:nvPr>
        </p:nvSpPr>
        <p:spPr>
          <a:xfrm>
            <a:off x="457200" y="1524000"/>
            <a:ext cx="4724400" cy="4724400"/>
          </a:xfrm>
        </p:spPr>
        <p:txBody>
          <a:bodyPr>
            <a:normAutofit fontScale="85000" lnSpcReduction="20000"/>
          </a:bodyPr>
          <a:lstStyle/>
          <a:p>
            <a:r>
              <a:rPr lang="en-US" b="1" dirty="0" smtClean="0"/>
              <a:t>IP header</a:t>
            </a:r>
          </a:p>
          <a:p>
            <a:pPr lvl="1"/>
            <a:r>
              <a:rPr lang="en-US" dirty="0" smtClean="0"/>
              <a:t>Source and destination address</a:t>
            </a:r>
          </a:p>
          <a:p>
            <a:pPr lvl="1"/>
            <a:r>
              <a:rPr lang="en-US" dirty="0" smtClean="0"/>
              <a:t>Datagram length</a:t>
            </a:r>
          </a:p>
          <a:p>
            <a:pPr lvl="1"/>
            <a:r>
              <a:rPr lang="en-US" dirty="0" smtClean="0"/>
              <a:t>Upper layer protocol</a:t>
            </a:r>
          </a:p>
          <a:p>
            <a:pPr lvl="2"/>
            <a:r>
              <a:rPr lang="en-US" dirty="0" smtClean="0"/>
              <a:t>Identifies TCP, UDP, etc.</a:t>
            </a:r>
          </a:p>
          <a:p>
            <a:pPr lvl="1"/>
            <a:r>
              <a:rPr lang="en-US" dirty="0" smtClean="0"/>
              <a:t>Time </a:t>
            </a:r>
            <a:r>
              <a:rPr lang="en-US" dirty="0"/>
              <a:t>to </a:t>
            </a:r>
            <a:r>
              <a:rPr lang="en-US" dirty="0" smtClean="0"/>
              <a:t>live</a:t>
            </a:r>
          </a:p>
          <a:p>
            <a:pPr lvl="2"/>
            <a:r>
              <a:rPr lang="en-US" dirty="0" smtClean="0"/>
              <a:t>Protection against accidental loops</a:t>
            </a:r>
            <a:endParaRPr lang="en-US" dirty="0"/>
          </a:p>
          <a:p>
            <a:pPr lvl="1"/>
            <a:r>
              <a:rPr lang="en-US" dirty="0" smtClean="0"/>
              <a:t>Header checksum</a:t>
            </a:r>
          </a:p>
          <a:p>
            <a:pPr lvl="2"/>
            <a:r>
              <a:rPr lang="en-US" dirty="0" smtClean="0"/>
              <a:t>Protection against bit errors</a:t>
            </a:r>
          </a:p>
          <a:p>
            <a:pPr lvl="1"/>
            <a:r>
              <a:rPr lang="en-US" dirty="0" smtClean="0"/>
              <a:t>Fragmentation possible</a:t>
            </a:r>
          </a:p>
          <a:p>
            <a:pPr lvl="2"/>
            <a:r>
              <a:rPr lang="en-US" dirty="0" smtClean="0"/>
              <a:t>Link layer limited to some datagram size (min. MTU is 576 bytes)</a:t>
            </a:r>
          </a:p>
          <a:p>
            <a:pPr lvl="1"/>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00000"/>
                </a:solidFill>
              </a:rPr>
              <a:pPr/>
              <a:t>30</a:t>
            </a:fld>
            <a:endParaRPr lang="en-US" dirty="0">
              <a:solidFill>
                <a:srgbClr val="000000"/>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408494073"/>
              </p:ext>
            </p:extLst>
          </p:nvPr>
        </p:nvGraphicFramePr>
        <p:xfrm>
          <a:off x="5029200" y="1752600"/>
          <a:ext cx="3708400" cy="3003550"/>
        </p:xfrm>
        <a:graphic>
          <a:graphicData uri="http://schemas.openxmlformats.org/presentationml/2006/ole">
            <mc:AlternateContent xmlns:mc="http://schemas.openxmlformats.org/markup-compatibility/2006">
              <mc:Choice xmlns:v="urn:schemas-microsoft-com:vml" Requires="v">
                <p:oleObj spid="_x0000_s84995" name="Visio" r:id="rId3" imgW="3708940" imgH="3003340" progId="">
                  <p:embed/>
                </p:oleObj>
              </mc:Choice>
              <mc:Fallback>
                <p:oleObj name="Visio" r:id="rId3" imgW="3708940" imgH="30033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752600"/>
                        <a:ext cx="3708400" cy="300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83905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Other IP aspects</a:t>
            </a:r>
            <a:endParaRPr lang="en-US" dirty="0">
              <a:solidFill>
                <a:srgbClr val="FF0000"/>
              </a:solidFill>
            </a:endParaRPr>
          </a:p>
        </p:txBody>
      </p:sp>
      <p:sp>
        <p:nvSpPr>
          <p:cNvPr id="3" name="Content Placeholder 2"/>
          <p:cNvSpPr>
            <a:spLocks noGrp="1"/>
          </p:cNvSpPr>
          <p:nvPr>
            <p:ph idx="1"/>
          </p:nvPr>
        </p:nvSpPr>
        <p:spPr>
          <a:xfrm>
            <a:off x="457200" y="1524000"/>
            <a:ext cx="4572000" cy="4724400"/>
          </a:xfrm>
        </p:spPr>
        <p:txBody>
          <a:bodyPr>
            <a:normAutofit fontScale="77500" lnSpcReduction="20000"/>
          </a:bodyPr>
          <a:lstStyle/>
          <a:p>
            <a:r>
              <a:rPr lang="en-US" dirty="0" smtClean="0"/>
              <a:t>Routing</a:t>
            </a:r>
          </a:p>
          <a:p>
            <a:pPr lvl="1"/>
            <a:r>
              <a:rPr lang="en-US" dirty="0" smtClean="0"/>
              <a:t>Determines forwarding</a:t>
            </a:r>
          </a:p>
          <a:p>
            <a:r>
              <a:rPr lang="en-US" dirty="0" smtClean="0"/>
              <a:t>ICMP</a:t>
            </a:r>
          </a:p>
          <a:p>
            <a:pPr lvl="1"/>
            <a:r>
              <a:rPr lang="en-US" dirty="0" smtClean="0"/>
              <a:t>Error handling</a:t>
            </a:r>
          </a:p>
          <a:p>
            <a:r>
              <a:rPr lang="en-US" dirty="0" smtClean="0"/>
              <a:t>Link layer</a:t>
            </a:r>
          </a:p>
          <a:p>
            <a:pPr lvl="1"/>
            <a:r>
              <a:rPr lang="en-US" dirty="0" smtClean="0"/>
              <a:t>Address resolution (ARP)</a:t>
            </a:r>
          </a:p>
          <a:p>
            <a:pPr lvl="1"/>
            <a:r>
              <a:rPr lang="en-US" dirty="0" smtClean="0"/>
              <a:t>Dynamic IP addresses (DHCP)</a:t>
            </a:r>
          </a:p>
          <a:p>
            <a:r>
              <a:rPr lang="en-US" dirty="0" smtClean="0"/>
              <a:t>Application layer</a:t>
            </a:r>
          </a:p>
          <a:p>
            <a:pPr lvl="1"/>
            <a:r>
              <a:rPr lang="en-US" dirty="0" smtClean="0"/>
              <a:t>Domain names (DNS)</a:t>
            </a:r>
          </a:p>
          <a:p>
            <a:r>
              <a:rPr lang="en-US" dirty="0" smtClean="0"/>
              <a:t>Transport layer</a:t>
            </a:r>
          </a:p>
          <a:p>
            <a:pPr lvl="1"/>
            <a:r>
              <a:rPr lang="en-US" dirty="0" smtClean="0"/>
              <a:t>Network address translation (NAT)</a:t>
            </a:r>
          </a:p>
          <a:p>
            <a:r>
              <a:rPr lang="en-US" dirty="0" smtClean="0"/>
              <a:t>New IP version: IPv6</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00000"/>
                </a:solidFill>
              </a:rPr>
              <a:pPr/>
              <a:t>31</a:t>
            </a:fld>
            <a:endParaRPr lang="en-US" dirty="0">
              <a:solidFill>
                <a:srgbClr val="000000"/>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525102818"/>
              </p:ext>
            </p:extLst>
          </p:nvPr>
        </p:nvGraphicFramePr>
        <p:xfrm>
          <a:off x="5181600" y="1581802"/>
          <a:ext cx="3681971" cy="4514198"/>
        </p:xfrm>
        <a:graphic>
          <a:graphicData uri="http://schemas.openxmlformats.org/presentationml/2006/ole">
            <mc:AlternateContent xmlns:mc="http://schemas.openxmlformats.org/markup-compatibility/2006">
              <mc:Choice xmlns:v="urn:schemas-microsoft-com:vml" Requires="v">
                <p:oleObj spid="_x0000_s86019" name="Visio" r:id="rId3" imgW="2781030" imgH="3409591" progId="">
                  <p:embed/>
                </p:oleObj>
              </mc:Choice>
              <mc:Fallback>
                <p:oleObj name="Visio" r:id="rId3" imgW="2781030" imgH="340959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581802"/>
                        <a:ext cx="3681971" cy="45141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26189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Network systems</a:t>
            </a:r>
            <a:endParaRPr lang="en-US" dirty="0">
              <a:solidFill>
                <a:srgbClr val="FF0000"/>
              </a:solidFill>
            </a:endParaRPr>
          </a:p>
        </p:txBody>
      </p:sp>
      <p:sp>
        <p:nvSpPr>
          <p:cNvPr id="3" name="Content Placeholder 2"/>
          <p:cNvSpPr>
            <a:spLocks noGrp="1"/>
          </p:cNvSpPr>
          <p:nvPr>
            <p:ph idx="1"/>
          </p:nvPr>
        </p:nvSpPr>
        <p:spPr>
          <a:xfrm>
            <a:off x="457200" y="1371600"/>
            <a:ext cx="8229600" cy="4525963"/>
          </a:xfrm>
        </p:spPr>
        <p:txBody>
          <a:bodyPr/>
          <a:lstStyle/>
          <a:p>
            <a:r>
              <a:rPr lang="en-US" dirty="0" smtClean="0"/>
              <a:t>Data is switched between network stacks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32</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376388814"/>
              </p:ext>
            </p:extLst>
          </p:nvPr>
        </p:nvGraphicFramePr>
        <p:xfrm>
          <a:off x="1562100" y="2133600"/>
          <a:ext cx="6019800" cy="4253912"/>
        </p:xfrm>
        <a:graphic>
          <a:graphicData uri="http://schemas.openxmlformats.org/presentationml/2006/ole">
            <mc:AlternateContent xmlns:mc="http://schemas.openxmlformats.org/markup-compatibility/2006">
              <mc:Choice xmlns:v="urn:schemas-microsoft-com:vml" Requires="v">
                <p:oleObj spid="_x0000_s68616" name="Visio" r:id="rId3" imgW="4724400" imgH="3337883" progId="">
                  <p:embed/>
                </p:oleObj>
              </mc:Choice>
              <mc:Fallback>
                <p:oleObj name="Visio" r:id="rId3" imgW="4724400" imgH="3337883"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100" y="2133600"/>
                        <a:ext cx="6019800" cy="4253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52966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Classification of network systems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Network system differ by level of protocol processing</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33</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569438697"/>
              </p:ext>
            </p:extLst>
          </p:nvPr>
        </p:nvGraphicFramePr>
        <p:xfrm>
          <a:off x="914400" y="2438400"/>
          <a:ext cx="7620000" cy="3303252"/>
        </p:xfrm>
        <a:graphic>
          <a:graphicData uri="http://schemas.openxmlformats.org/presentationml/2006/ole">
            <mc:AlternateContent xmlns:mc="http://schemas.openxmlformats.org/markup-compatibility/2006">
              <mc:Choice xmlns:v="urn:schemas-microsoft-com:vml" Requires="v">
                <p:oleObj spid="_x0000_s69640" name="Visio" r:id="rId3" imgW="4833836" imgH="2095410" progId="">
                  <p:embed/>
                </p:oleObj>
              </mc:Choice>
              <mc:Fallback>
                <p:oleObj name="Visio" r:id="rId3" imgW="4833836" imgH="2095410"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438400"/>
                        <a:ext cx="7620000" cy="33032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07401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Example network system: NIC</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Network </a:t>
            </a:r>
            <a:r>
              <a:rPr lang="en-US" dirty="0"/>
              <a:t>interface </a:t>
            </a:r>
            <a:r>
              <a:rPr lang="en-US" dirty="0" smtClean="0"/>
              <a:t>card / adapter connects to link</a:t>
            </a:r>
          </a:p>
          <a:p>
            <a:r>
              <a:rPr lang="en-US" dirty="0" smtClean="0"/>
              <a:t>Block diagram:</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34</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125091079"/>
              </p:ext>
            </p:extLst>
          </p:nvPr>
        </p:nvGraphicFramePr>
        <p:xfrm>
          <a:off x="914400" y="3048000"/>
          <a:ext cx="7883641" cy="2819400"/>
        </p:xfrm>
        <a:graphic>
          <a:graphicData uri="http://schemas.openxmlformats.org/presentationml/2006/ole">
            <mc:AlternateContent xmlns:mc="http://schemas.openxmlformats.org/markup-compatibility/2006">
              <mc:Choice xmlns:v="urn:schemas-microsoft-com:vml" Requires="v">
                <p:oleObj spid="_x0000_s70664" name="Visio" r:id="rId3" imgW="5860104" imgH="2095410" progId="">
                  <p:embed/>
                </p:oleObj>
              </mc:Choice>
              <mc:Fallback>
                <p:oleObj name="Visio" r:id="rId3" imgW="5860104" imgH="2095410"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048000"/>
                        <a:ext cx="7883641" cy="281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52817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Example network system: switch</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Switch connects multiple links</a:t>
            </a:r>
          </a:p>
          <a:p>
            <a:r>
              <a:rPr lang="en-US" dirty="0" smtClean="0"/>
              <a:t>Block diagram:</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35</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292071254"/>
              </p:ext>
            </p:extLst>
          </p:nvPr>
        </p:nvGraphicFramePr>
        <p:xfrm>
          <a:off x="952500" y="2662919"/>
          <a:ext cx="7239000" cy="3585481"/>
        </p:xfrm>
        <a:graphic>
          <a:graphicData uri="http://schemas.openxmlformats.org/presentationml/2006/ole">
            <mc:AlternateContent xmlns:mc="http://schemas.openxmlformats.org/markup-compatibility/2006">
              <mc:Choice xmlns:v="urn:schemas-microsoft-com:vml" Requires="v">
                <p:oleObj spid="_x0000_s71688" name="Visio" r:id="rId3" imgW="5067300" imgH="2509748" progId="">
                  <p:embed/>
                </p:oleObj>
              </mc:Choice>
              <mc:Fallback>
                <p:oleObj name="Visio" r:id="rId3" imgW="5067300" imgH="2509748"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 y="2662919"/>
                        <a:ext cx="7239000" cy="35854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47939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Example network system: switch</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System may differ by system architecture</a:t>
            </a:r>
          </a:p>
          <a:p>
            <a:r>
              <a:rPr lang="en-US" dirty="0" smtClean="0"/>
              <a:t>Example: share memory vs. distributed memory</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36</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620942942"/>
              </p:ext>
            </p:extLst>
          </p:nvPr>
        </p:nvGraphicFramePr>
        <p:xfrm>
          <a:off x="2514600" y="2590800"/>
          <a:ext cx="4267200" cy="3792415"/>
        </p:xfrm>
        <a:graphic>
          <a:graphicData uri="http://schemas.openxmlformats.org/presentationml/2006/ole">
            <mc:AlternateContent xmlns:mc="http://schemas.openxmlformats.org/markup-compatibility/2006">
              <mc:Choice xmlns:v="urn:schemas-microsoft-com:vml" Requires="v">
                <p:oleObj spid="_x0000_s72712" name="Visio" r:id="rId3" imgW="3467100" imgH="3081248" progId="">
                  <p:embed/>
                </p:oleObj>
              </mc:Choice>
              <mc:Fallback>
                <p:oleObj name="Visio" r:id="rId3" imgW="3467100" imgH="3081248"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590800"/>
                        <a:ext cx="4267200" cy="37924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01761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Application requirements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Different applications have different requirements: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37</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904855046"/>
              </p:ext>
            </p:extLst>
          </p:nvPr>
        </p:nvGraphicFramePr>
        <p:xfrm>
          <a:off x="533400" y="2590800"/>
          <a:ext cx="8286750" cy="2895600"/>
        </p:xfrm>
        <a:graphic>
          <a:graphicData uri="http://schemas.openxmlformats.org/presentationml/2006/ole">
            <mc:AlternateContent xmlns:mc="http://schemas.openxmlformats.org/markup-compatibility/2006">
              <mc:Choice xmlns:v="urn:schemas-microsoft-com:vml" Requires="v">
                <p:oleObj spid="_x0000_s73736" name="Document" r:id="rId3" imgW="6109263" imgH="2129028" progId="Word.Document.12">
                  <p:embed/>
                </p:oleObj>
              </mc:Choice>
              <mc:Fallback>
                <p:oleObj name="Document" r:id="rId3" imgW="6109263" imgH="2129028" progId="Word.Document.1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590800"/>
                        <a:ext cx="8286750" cy="289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72821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Throughput preservation</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Throughput performance</a:t>
            </a:r>
          </a:p>
          <a:p>
            <a:pPr lvl="1"/>
            <a:r>
              <a:rPr lang="en-US" dirty="0" smtClean="0"/>
              <a:t>Ensure network system can handle link rates at all points</a:t>
            </a:r>
          </a:p>
          <a:p>
            <a:r>
              <a:rPr lang="en-US" dirty="0" smtClean="0"/>
              <a:t>Delay/jitter</a:t>
            </a:r>
          </a:p>
          <a:p>
            <a:pPr lvl="1"/>
            <a:r>
              <a:rPr lang="en-US" dirty="0" smtClean="0"/>
              <a:t>Ensure network system processes traffic quickly</a:t>
            </a:r>
          </a:p>
          <a:p>
            <a:r>
              <a:rPr lang="en-US" dirty="0" smtClean="0"/>
              <a:t>Packet loss</a:t>
            </a:r>
          </a:p>
          <a:p>
            <a:pPr lvl="1"/>
            <a:r>
              <a:rPr lang="en-US" dirty="0" smtClean="0"/>
              <a:t>Ensure sufficient buffer space and fast processing</a:t>
            </a:r>
          </a:p>
          <a:p>
            <a:r>
              <a:rPr lang="en-US" dirty="0" smtClean="0"/>
              <a:t>Most network system design focus on bandwidth</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38</a:t>
            </a:fld>
            <a:endParaRPr lang="en-US" dirty="0"/>
          </a:p>
        </p:txBody>
      </p:sp>
    </p:spTree>
    <p:extLst>
      <p:ext uri="{BB962C8B-B14F-4D97-AF65-F5344CB8AC3E}">
        <p14:creationId xmlns:p14="http://schemas.microsoft.com/office/powerpoint/2010/main" val="3286548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Packet rate vs. data rate</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Data rate states total number of bits per second</a:t>
            </a:r>
          </a:p>
          <a:p>
            <a:r>
              <a:rPr lang="en-US" dirty="0" smtClean="0"/>
              <a:t>Each packet requires specific processing</a:t>
            </a:r>
          </a:p>
          <a:p>
            <a:pPr lvl="1"/>
            <a:r>
              <a:rPr lang="en-US" dirty="0" smtClean="0"/>
              <a:t>Packet rate sometimes more meaningful</a:t>
            </a:r>
          </a:p>
          <a:p>
            <a:r>
              <a:rPr lang="en-US" dirty="0" smtClean="0"/>
              <a:t>What is the packet rate for a 10Gbps link?</a:t>
            </a:r>
          </a:p>
          <a:p>
            <a:pPr lvl="1"/>
            <a:r>
              <a:rPr lang="en-US" dirty="0" smtClean="0"/>
              <a:t>Distinguish small packets and large packets</a:t>
            </a:r>
          </a:p>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39</a:t>
            </a:fld>
            <a:endParaRPr lang="en-US" dirty="0"/>
          </a:p>
        </p:txBody>
      </p:sp>
    </p:spTree>
    <p:extLst>
      <p:ext uri="{BB962C8B-B14F-4D97-AF65-F5344CB8AC3E}">
        <p14:creationId xmlns:p14="http://schemas.microsoft.com/office/powerpoint/2010/main" val="1504037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3"/>
          <p:cNvSpPr>
            <a:spLocks noChangeShapeType="1"/>
          </p:cNvSpPr>
          <p:nvPr/>
        </p:nvSpPr>
        <p:spPr bwMode="auto">
          <a:xfrm>
            <a:off x="533400" y="6438900"/>
            <a:ext cx="8229600" cy="0"/>
          </a:xfrm>
          <a:prstGeom prst="line">
            <a:avLst/>
          </a:prstGeom>
          <a:noFill/>
          <a:ln w="19050">
            <a:solidFill>
              <a:srgbClr val="CC9900"/>
            </a:solidFill>
            <a:round/>
            <a:headEnd/>
            <a:tailEnd/>
          </a:ln>
        </p:spPr>
        <p:txBody>
          <a:bodyPr/>
          <a:lstStyle/>
          <a:p>
            <a:endParaRPr lang="en-US">
              <a:solidFill>
                <a:srgbClr val="000000"/>
              </a:solidFill>
            </a:endParaRPr>
          </a:p>
        </p:txBody>
      </p:sp>
      <p:sp>
        <p:nvSpPr>
          <p:cNvPr id="38915" name="AutoShape 4" descr="BS00580_"/>
          <p:cNvSpPr>
            <a:spLocks noChangeAspect="1" noChangeArrowheads="1"/>
          </p:cNvSpPr>
          <p:nvPr/>
        </p:nvSpPr>
        <p:spPr bwMode="auto">
          <a:xfrm>
            <a:off x="1066800" y="1866900"/>
            <a:ext cx="1828800" cy="941388"/>
          </a:xfrm>
          <a:prstGeom prst="rect">
            <a:avLst/>
          </a:prstGeom>
          <a:noFill/>
          <a:ln w="9525">
            <a:noFill/>
            <a:miter lim="800000"/>
            <a:headEnd/>
            <a:tailEnd/>
          </a:ln>
        </p:spPr>
        <p:txBody>
          <a:bodyPr/>
          <a:lstStyle/>
          <a:p>
            <a:endParaRPr lang="en-US">
              <a:solidFill>
                <a:srgbClr val="000000"/>
              </a:solidFill>
            </a:endParaRPr>
          </a:p>
        </p:txBody>
      </p:sp>
      <p:sp>
        <p:nvSpPr>
          <p:cNvPr id="38916" name="AutoShape 5" descr="BS00580_"/>
          <p:cNvSpPr>
            <a:spLocks noChangeAspect="1" noChangeArrowheads="1"/>
          </p:cNvSpPr>
          <p:nvPr/>
        </p:nvSpPr>
        <p:spPr bwMode="auto">
          <a:xfrm>
            <a:off x="6477000" y="1916113"/>
            <a:ext cx="1828800" cy="941387"/>
          </a:xfrm>
          <a:prstGeom prst="rect">
            <a:avLst/>
          </a:prstGeom>
          <a:noFill/>
          <a:ln w="9525">
            <a:noFill/>
            <a:miter lim="800000"/>
            <a:headEnd/>
            <a:tailEnd/>
          </a:ln>
        </p:spPr>
        <p:txBody>
          <a:bodyPr/>
          <a:lstStyle/>
          <a:p>
            <a:endParaRPr lang="en-US">
              <a:solidFill>
                <a:srgbClr val="000000"/>
              </a:solidFill>
            </a:endParaRPr>
          </a:p>
        </p:txBody>
      </p:sp>
      <p:sp>
        <p:nvSpPr>
          <p:cNvPr id="38917" name="Rectangle 6"/>
          <p:cNvSpPr>
            <a:spLocks noChangeArrowheads="1"/>
          </p:cNvSpPr>
          <p:nvPr/>
        </p:nvSpPr>
        <p:spPr bwMode="auto">
          <a:xfrm>
            <a:off x="5257800" y="2814638"/>
            <a:ext cx="1219200" cy="304800"/>
          </a:xfrm>
          <a:prstGeom prst="rect">
            <a:avLst/>
          </a:prstGeom>
          <a:solidFill>
            <a:srgbClr val="339966"/>
          </a:solidFill>
          <a:ln w="9525">
            <a:solidFill>
              <a:schemeClr val="tx1"/>
            </a:solidFill>
            <a:miter lim="800000"/>
            <a:headEnd/>
            <a:tailEnd/>
          </a:ln>
        </p:spPr>
        <p:txBody>
          <a:bodyPr wrap="none" anchor="ctr"/>
          <a:lstStyle/>
          <a:p>
            <a:pPr algn="ctr"/>
            <a:r>
              <a:rPr lang="en-US" sz="1600">
                <a:solidFill>
                  <a:srgbClr val="000000"/>
                </a:solidFill>
                <a:latin typeface="Tahoma" pitchFamily="34" charset="0"/>
                <a:cs typeface="Tahoma" pitchFamily="34" charset="0"/>
              </a:rPr>
              <a:t>DATA</a:t>
            </a:r>
            <a:endParaRPr lang="en-US">
              <a:solidFill>
                <a:srgbClr val="000000"/>
              </a:solidFill>
            </a:endParaRPr>
          </a:p>
        </p:txBody>
      </p:sp>
      <p:sp>
        <p:nvSpPr>
          <p:cNvPr id="38918" name="Rectangle 7"/>
          <p:cNvSpPr>
            <a:spLocks noChangeArrowheads="1"/>
          </p:cNvSpPr>
          <p:nvPr/>
        </p:nvSpPr>
        <p:spPr bwMode="auto">
          <a:xfrm>
            <a:off x="1455738" y="3271838"/>
            <a:ext cx="1287462" cy="347662"/>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Application</a:t>
            </a:r>
            <a:endParaRPr lang="en-US">
              <a:solidFill>
                <a:srgbClr val="000000"/>
              </a:solidFill>
            </a:endParaRPr>
          </a:p>
        </p:txBody>
      </p:sp>
      <p:sp>
        <p:nvSpPr>
          <p:cNvPr id="38919" name="Rectangle 8"/>
          <p:cNvSpPr>
            <a:spLocks noChangeArrowheads="1"/>
          </p:cNvSpPr>
          <p:nvPr/>
        </p:nvSpPr>
        <p:spPr bwMode="auto">
          <a:xfrm>
            <a:off x="1455738" y="3727450"/>
            <a:ext cx="1287462" cy="349250"/>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Pre.</a:t>
            </a:r>
            <a:endParaRPr lang="en-US">
              <a:solidFill>
                <a:srgbClr val="000000"/>
              </a:solidFill>
            </a:endParaRPr>
          </a:p>
        </p:txBody>
      </p:sp>
      <p:sp>
        <p:nvSpPr>
          <p:cNvPr id="38920" name="Rectangle 9"/>
          <p:cNvSpPr>
            <a:spLocks noChangeArrowheads="1"/>
          </p:cNvSpPr>
          <p:nvPr/>
        </p:nvSpPr>
        <p:spPr bwMode="auto">
          <a:xfrm>
            <a:off x="1455738" y="4186238"/>
            <a:ext cx="1287462" cy="347662"/>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Session</a:t>
            </a:r>
            <a:endParaRPr lang="en-US">
              <a:solidFill>
                <a:srgbClr val="000000"/>
              </a:solidFill>
            </a:endParaRPr>
          </a:p>
        </p:txBody>
      </p:sp>
      <p:sp>
        <p:nvSpPr>
          <p:cNvPr id="38921" name="Rectangle 10"/>
          <p:cNvSpPr>
            <a:spLocks noChangeArrowheads="1"/>
          </p:cNvSpPr>
          <p:nvPr/>
        </p:nvSpPr>
        <p:spPr bwMode="auto">
          <a:xfrm>
            <a:off x="1455738" y="4643438"/>
            <a:ext cx="1287462" cy="349250"/>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Transport</a:t>
            </a:r>
            <a:endParaRPr lang="en-US">
              <a:solidFill>
                <a:srgbClr val="000000"/>
              </a:solidFill>
            </a:endParaRPr>
          </a:p>
        </p:txBody>
      </p:sp>
      <p:sp>
        <p:nvSpPr>
          <p:cNvPr id="38922" name="Rectangle 11"/>
          <p:cNvSpPr>
            <a:spLocks noChangeArrowheads="1"/>
          </p:cNvSpPr>
          <p:nvPr/>
        </p:nvSpPr>
        <p:spPr bwMode="auto">
          <a:xfrm>
            <a:off x="1455738" y="5100638"/>
            <a:ext cx="1287462" cy="347662"/>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Network</a:t>
            </a:r>
            <a:endParaRPr lang="en-US">
              <a:solidFill>
                <a:srgbClr val="000000"/>
              </a:solidFill>
            </a:endParaRPr>
          </a:p>
        </p:txBody>
      </p:sp>
      <p:sp>
        <p:nvSpPr>
          <p:cNvPr id="38923" name="Rectangle 12"/>
          <p:cNvSpPr>
            <a:spLocks noChangeArrowheads="1"/>
          </p:cNvSpPr>
          <p:nvPr/>
        </p:nvSpPr>
        <p:spPr bwMode="auto">
          <a:xfrm>
            <a:off x="1455738" y="5557838"/>
            <a:ext cx="1287462" cy="349250"/>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Data Link</a:t>
            </a:r>
            <a:endParaRPr lang="en-US">
              <a:solidFill>
                <a:srgbClr val="000000"/>
              </a:solidFill>
            </a:endParaRPr>
          </a:p>
        </p:txBody>
      </p:sp>
      <p:sp>
        <p:nvSpPr>
          <p:cNvPr id="38924" name="Rectangle 13"/>
          <p:cNvSpPr>
            <a:spLocks noChangeArrowheads="1"/>
          </p:cNvSpPr>
          <p:nvPr/>
        </p:nvSpPr>
        <p:spPr bwMode="auto">
          <a:xfrm>
            <a:off x="1455738" y="6015038"/>
            <a:ext cx="1287462" cy="347662"/>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Physical</a:t>
            </a:r>
            <a:endParaRPr lang="en-US">
              <a:solidFill>
                <a:srgbClr val="000000"/>
              </a:solidFill>
            </a:endParaRPr>
          </a:p>
        </p:txBody>
      </p:sp>
      <p:sp>
        <p:nvSpPr>
          <p:cNvPr id="38925" name="Rectangle 14"/>
          <p:cNvSpPr>
            <a:spLocks noChangeArrowheads="1"/>
          </p:cNvSpPr>
          <p:nvPr/>
        </p:nvSpPr>
        <p:spPr bwMode="auto">
          <a:xfrm>
            <a:off x="990600" y="3271838"/>
            <a:ext cx="403225" cy="347662"/>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7</a:t>
            </a:r>
            <a:endParaRPr lang="en-US">
              <a:solidFill>
                <a:srgbClr val="000000"/>
              </a:solidFill>
            </a:endParaRPr>
          </a:p>
        </p:txBody>
      </p:sp>
      <p:sp>
        <p:nvSpPr>
          <p:cNvPr id="38926" name="Rectangle 15"/>
          <p:cNvSpPr>
            <a:spLocks noChangeArrowheads="1"/>
          </p:cNvSpPr>
          <p:nvPr/>
        </p:nvSpPr>
        <p:spPr bwMode="auto">
          <a:xfrm>
            <a:off x="990600" y="3727450"/>
            <a:ext cx="403225" cy="349250"/>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6</a:t>
            </a:r>
            <a:endParaRPr lang="en-US">
              <a:solidFill>
                <a:srgbClr val="000000"/>
              </a:solidFill>
            </a:endParaRPr>
          </a:p>
        </p:txBody>
      </p:sp>
      <p:sp>
        <p:nvSpPr>
          <p:cNvPr id="38927" name="Rectangle 16"/>
          <p:cNvSpPr>
            <a:spLocks noChangeArrowheads="1"/>
          </p:cNvSpPr>
          <p:nvPr/>
        </p:nvSpPr>
        <p:spPr bwMode="auto">
          <a:xfrm>
            <a:off x="990600" y="4186238"/>
            <a:ext cx="403225" cy="347662"/>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5</a:t>
            </a:r>
            <a:endParaRPr lang="en-US">
              <a:solidFill>
                <a:srgbClr val="000000"/>
              </a:solidFill>
            </a:endParaRPr>
          </a:p>
        </p:txBody>
      </p:sp>
      <p:sp>
        <p:nvSpPr>
          <p:cNvPr id="38928" name="Rectangle 17"/>
          <p:cNvSpPr>
            <a:spLocks noChangeArrowheads="1"/>
          </p:cNvSpPr>
          <p:nvPr/>
        </p:nvSpPr>
        <p:spPr bwMode="auto">
          <a:xfrm>
            <a:off x="990600" y="4643438"/>
            <a:ext cx="403225" cy="349250"/>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4</a:t>
            </a:r>
            <a:endParaRPr lang="en-US">
              <a:solidFill>
                <a:srgbClr val="000000"/>
              </a:solidFill>
            </a:endParaRPr>
          </a:p>
        </p:txBody>
      </p:sp>
      <p:sp>
        <p:nvSpPr>
          <p:cNvPr id="38929" name="Rectangle 18"/>
          <p:cNvSpPr>
            <a:spLocks noChangeArrowheads="1"/>
          </p:cNvSpPr>
          <p:nvPr/>
        </p:nvSpPr>
        <p:spPr bwMode="auto">
          <a:xfrm>
            <a:off x="990600" y="5100638"/>
            <a:ext cx="403225" cy="347662"/>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3</a:t>
            </a:r>
            <a:endParaRPr lang="en-US">
              <a:solidFill>
                <a:srgbClr val="000000"/>
              </a:solidFill>
            </a:endParaRPr>
          </a:p>
        </p:txBody>
      </p:sp>
      <p:sp>
        <p:nvSpPr>
          <p:cNvPr id="38930" name="Rectangle 19"/>
          <p:cNvSpPr>
            <a:spLocks noChangeArrowheads="1"/>
          </p:cNvSpPr>
          <p:nvPr/>
        </p:nvSpPr>
        <p:spPr bwMode="auto">
          <a:xfrm>
            <a:off x="990600" y="5557838"/>
            <a:ext cx="403225" cy="349250"/>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2</a:t>
            </a:r>
            <a:endParaRPr lang="en-US">
              <a:solidFill>
                <a:srgbClr val="000000"/>
              </a:solidFill>
            </a:endParaRPr>
          </a:p>
        </p:txBody>
      </p:sp>
      <p:sp>
        <p:nvSpPr>
          <p:cNvPr id="38931" name="Rectangle 20"/>
          <p:cNvSpPr>
            <a:spLocks noChangeArrowheads="1"/>
          </p:cNvSpPr>
          <p:nvPr/>
        </p:nvSpPr>
        <p:spPr bwMode="auto">
          <a:xfrm>
            <a:off x="990600" y="6015038"/>
            <a:ext cx="403225" cy="347662"/>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1</a:t>
            </a:r>
            <a:endParaRPr lang="en-US">
              <a:solidFill>
                <a:srgbClr val="000000"/>
              </a:solidFill>
            </a:endParaRPr>
          </a:p>
        </p:txBody>
      </p:sp>
      <p:sp>
        <p:nvSpPr>
          <p:cNvPr id="38932" name="Rectangle 21"/>
          <p:cNvSpPr>
            <a:spLocks noChangeArrowheads="1"/>
          </p:cNvSpPr>
          <p:nvPr/>
        </p:nvSpPr>
        <p:spPr bwMode="auto">
          <a:xfrm>
            <a:off x="5257800" y="3271838"/>
            <a:ext cx="1219200" cy="304800"/>
          </a:xfrm>
          <a:prstGeom prst="rect">
            <a:avLst/>
          </a:prstGeom>
          <a:solidFill>
            <a:srgbClr val="339966"/>
          </a:solidFill>
          <a:ln w="9525">
            <a:solidFill>
              <a:schemeClr val="tx1"/>
            </a:solidFill>
            <a:miter lim="800000"/>
            <a:headEnd/>
            <a:tailEnd/>
          </a:ln>
        </p:spPr>
        <p:txBody>
          <a:bodyPr wrap="none" anchor="ctr"/>
          <a:lstStyle/>
          <a:p>
            <a:pPr algn="ctr"/>
            <a:r>
              <a:rPr lang="en-US" sz="1600">
                <a:solidFill>
                  <a:srgbClr val="000000"/>
                </a:solidFill>
                <a:latin typeface="Tahoma" pitchFamily="34" charset="0"/>
                <a:cs typeface="Tahoma" pitchFamily="34" charset="0"/>
              </a:rPr>
              <a:t>DATA</a:t>
            </a:r>
            <a:endParaRPr lang="en-US">
              <a:solidFill>
                <a:srgbClr val="000000"/>
              </a:solidFill>
            </a:endParaRPr>
          </a:p>
        </p:txBody>
      </p:sp>
      <p:sp>
        <p:nvSpPr>
          <p:cNvPr id="38933" name="Rectangle 22"/>
          <p:cNvSpPr>
            <a:spLocks noChangeArrowheads="1"/>
          </p:cNvSpPr>
          <p:nvPr/>
        </p:nvSpPr>
        <p:spPr bwMode="auto">
          <a:xfrm>
            <a:off x="4953000" y="3271838"/>
            <a:ext cx="304800" cy="304800"/>
          </a:xfrm>
          <a:prstGeom prst="rect">
            <a:avLst/>
          </a:prstGeom>
          <a:solidFill>
            <a:srgbClr val="CC9900"/>
          </a:solidFill>
          <a:ln w="9525">
            <a:solidFill>
              <a:schemeClr val="tx1"/>
            </a:solidFill>
            <a:miter lim="800000"/>
            <a:headEnd/>
            <a:tailEnd/>
          </a:ln>
        </p:spPr>
        <p:txBody>
          <a:bodyPr wrap="none" anchor="ctr"/>
          <a:lstStyle/>
          <a:p>
            <a:pPr algn="ctr"/>
            <a:r>
              <a:rPr lang="en-US" sz="1600">
                <a:solidFill>
                  <a:srgbClr val="000000"/>
                </a:solidFill>
                <a:latin typeface="Tahoma" pitchFamily="34" charset="0"/>
                <a:cs typeface="Tahoma" pitchFamily="34" charset="0"/>
              </a:rPr>
              <a:t>AH</a:t>
            </a:r>
            <a:endParaRPr lang="en-US">
              <a:solidFill>
                <a:srgbClr val="000000"/>
              </a:solidFill>
            </a:endParaRPr>
          </a:p>
        </p:txBody>
      </p:sp>
      <p:sp>
        <p:nvSpPr>
          <p:cNvPr id="38934" name="Rectangle 23"/>
          <p:cNvSpPr>
            <a:spLocks noChangeArrowheads="1"/>
          </p:cNvSpPr>
          <p:nvPr/>
        </p:nvSpPr>
        <p:spPr bwMode="auto">
          <a:xfrm>
            <a:off x="4953000" y="3729038"/>
            <a:ext cx="1524000" cy="304800"/>
          </a:xfrm>
          <a:prstGeom prst="rect">
            <a:avLst/>
          </a:prstGeom>
          <a:solidFill>
            <a:srgbClr val="339966"/>
          </a:solidFill>
          <a:ln w="9525">
            <a:solidFill>
              <a:schemeClr val="tx1"/>
            </a:solidFill>
            <a:miter lim="800000"/>
            <a:headEnd/>
            <a:tailEnd/>
          </a:ln>
        </p:spPr>
        <p:txBody>
          <a:bodyPr wrap="none" anchor="ctr"/>
          <a:lstStyle/>
          <a:p>
            <a:pPr algn="ctr"/>
            <a:r>
              <a:rPr lang="en-US" sz="1600">
                <a:solidFill>
                  <a:srgbClr val="000000"/>
                </a:solidFill>
                <a:latin typeface="Tahoma" pitchFamily="34" charset="0"/>
                <a:cs typeface="Tahoma" pitchFamily="34" charset="0"/>
              </a:rPr>
              <a:t>DATA</a:t>
            </a:r>
            <a:endParaRPr lang="en-US">
              <a:solidFill>
                <a:srgbClr val="000000"/>
              </a:solidFill>
            </a:endParaRPr>
          </a:p>
        </p:txBody>
      </p:sp>
      <p:sp>
        <p:nvSpPr>
          <p:cNvPr id="38935" name="Rectangle 24"/>
          <p:cNvSpPr>
            <a:spLocks noChangeArrowheads="1"/>
          </p:cNvSpPr>
          <p:nvPr/>
        </p:nvSpPr>
        <p:spPr bwMode="auto">
          <a:xfrm>
            <a:off x="4648200" y="3729038"/>
            <a:ext cx="304800" cy="304800"/>
          </a:xfrm>
          <a:prstGeom prst="rect">
            <a:avLst/>
          </a:prstGeom>
          <a:solidFill>
            <a:srgbClr val="CC9900"/>
          </a:solidFill>
          <a:ln w="9525">
            <a:solidFill>
              <a:schemeClr val="tx1"/>
            </a:solidFill>
            <a:miter lim="800000"/>
            <a:headEnd/>
            <a:tailEnd/>
          </a:ln>
        </p:spPr>
        <p:txBody>
          <a:bodyPr wrap="none" anchor="ctr"/>
          <a:lstStyle/>
          <a:p>
            <a:pPr algn="ctr"/>
            <a:r>
              <a:rPr lang="en-US" sz="1600">
                <a:solidFill>
                  <a:srgbClr val="000000"/>
                </a:solidFill>
                <a:latin typeface="Tahoma" pitchFamily="34" charset="0"/>
                <a:cs typeface="Tahoma" pitchFamily="34" charset="0"/>
              </a:rPr>
              <a:t>PH</a:t>
            </a:r>
            <a:endParaRPr lang="en-US">
              <a:solidFill>
                <a:srgbClr val="000000"/>
              </a:solidFill>
            </a:endParaRPr>
          </a:p>
        </p:txBody>
      </p:sp>
      <p:sp>
        <p:nvSpPr>
          <p:cNvPr id="38936" name="Rectangle 25"/>
          <p:cNvSpPr>
            <a:spLocks noChangeArrowheads="1"/>
          </p:cNvSpPr>
          <p:nvPr/>
        </p:nvSpPr>
        <p:spPr bwMode="auto">
          <a:xfrm>
            <a:off x="4648200" y="4186238"/>
            <a:ext cx="1828800" cy="304800"/>
          </a:xfrm>
          <a:prstGeom prst="rect">
            <a:avLst/>
          </a:prstGeom>
          <a:solidFill>
            <a:srgbClr val="339966"/>
          </a:solidFill>
          <a:ln w="9525">
            <a:solidFill>
              <a:schemeClr val="tx1"/>
            </a:solidFill>
            <a:miter lim="800000"/>
            <a:headEnd/>
            <a:tailEnd/>
          </a:ln>
        </p:spPr>
        <p:txBody>
          <a:bodyPr wrap="none" anchor="ctr"/>
          <a:lstStyle/>
          <a:p>
            <a:pPr algn="ctr"/>
            <a:r>
              <a:rPr lang="en-US" sz="1600" dirty="0">
                <a:solidFill>
                  <a:srgbClr val="000000"/>
                </a:solidFill>
                <a:latin typeface="Tahoma" pitchFamily="34" charset="0"/>
                <a:cs typeface="Tahoma" pitchFamily="34" charset="0"/>
              </a:rPr>
              <a:t>DATA</a:t>
            </a:r>
            <a:endParaRPr lang="en-US" dirty="0">
              <a:solidFill>
                <a:srgbClr val="000000"/>
              </a:solidFill>
            </a:endParaRPr>
          </a:p>
        </p:txBody>
      </p:sp>
      <p:sp>
        <p:nvSpPr>
          <p:cNvPr id="38937" name="Rectangle 26"/>
          <p:cNvSpPr>
            <a:spLocks noChangeArrowheads="1"/>
          </p:cNvSpPr>
          <p:nvPr/>
        </p:nvSpPr>
        <p:spPr bwMode="auto">
          <a:xfrm>
            <a:off x="4343400" y="4186238"/>
            <a:ext cx="304800" cy="304800"/>
          </a:xfrm>
          <a:prstGeom prst="rect">
            <a:avLst/>
          </a:prstGeom>
          <a:solidFill>
            <a:srgbClr val="CC9900"/>
          </a:solidFill>
          <a:ln w="9525">
            <a:solidFill>
              <a:schemeClr val="tx1"/>
            </a:solidFill>
            <a:miter lim="800000"/>
            <a:headEnd/>
            <a:tailEnd/>
          </a:ln>
        </p:spPr>
        <p:txBody>
          <a:bodyPr wrap="none" anchor="ctr"/>
          <a:lstStyle/>
          <a:p>
            <a:pPr algn="ctr"/>
            <a:r>
              <a:rPr lang="en-US" sz="1600">
                <a:solidFill>
                  <a:srgbClr val="000000"/>
                </a:solidFill>
                <a:latin typeface="Tahoma" pitchFamily="34" charset="0"/>
                <a:cs typeface="Tahoma" pitchFamily="34" charset="0"/>
              </a:rPr>
              <a:t>SH</a:t>
            </a:r>
            <a:endParaRPr lang="en-US">
              <a:solidFill>
                <a:srgbClr val="000000"/>
              </a:solidFill>
            </a:endParaRPr>
          </a:p>
        </p:txBody>
      </p:sp>
      <p:sp>
        <p:nvSpPr>
          <p:cNvPr id="38938" name="Rectangle 27"/>
          <p:cNvSpPr>
            <a:spLocks noChangeArrowheads="1"/>
          </p:cNvSpPr>
          <p:nvPr/>
        </p:nvSpPr>
        <p:spPr bwMode="auto">
          <a:xfrm>
            <a:off x="4343400" y="4643438"/>
            <a:ext cx="2133600" cy="304800"/>
          </a:xfrm>
          <a:prstGeom prst="rect">
            <a:avLst/>
          </a:prstGeom>
          <a:solidFill>
            <a:srgbClr val="339966"/>
          </a:solidFill>
          <a:ln w="9525">
            <a:solidFill>
              <a:schemeClr val="tx1"/>
            </a:solidFill>
            <a:miter lim="800000"/>
            <a:headEnd/>
            <a:tailEnd/>
          </a:ln>
        </p:spPr>
        <p:txBody>
          <a:bodyPr wrap="none" anchor="ctr"/>
          <a:lstStyle/>
          <a:p>
            <a:pPr algn="ctr"/>
            <a:r>
              <a:rPr lang="en-US" sz="1600">
                <a:solidFill>
                  <a:srgbClr val="000000"/>
                </a:solidFill>
                <a:latin typeface="Tahoma" pitchFamily="34" charset="0"/>
                <a:cs typeface="Tahoma" pitchFamily="34" charset="0"/>
              </a:rPr>
              <a:t>DATA</a:t>
            </a:r>
            <a:endParaRPr lang="en-US">
              <a:solidFill>
                <a:srgbClr val="000000"/>
              </a:solidFill>
            </a:endParaRPr>
          </a:p>
        </p:txBody>
      </p:sp>
      <p:sp>
        <p:nvSpPr>
          <p:cNvPr id="38939" name="Rectangle 28"/>
          <p:cNvSpPr>
            <a:spLocks noChangeArrowheads="1"/>
          </p:cNvSpPr>
          <p:nvPr/>
        </p:nvSpPr>
        <p:spPr bwMode="auto">
          <a:xfrm>
            <a:off x="4038600" y="4643438"/>
            <a:ext cx="304800" cy="304800"/>
          </a:xfrm>
          <a:prstGeom prst="rect">
            <a:avLst/>
          </a:prstGeom>
          <a:solidFill>
            <a:srgbClr val="CC9900"/>
          </a:solidFill>
          <a:ln w="9525">
            <a:solidFill>
              <a:schemeClr val="tx1"/>
            </a:solidFill>
            <a:miter lim="800000"/>
            <a:headEnd/>
            <a:tailEnd/>
          </a:ln>
        </p:spPr>
        <p:txBody>
          <a:bodyPr wrap="none" anchor="ctr"/>
          <a:lstStyle/>
          <a:p>
            <a:pPr algn="ctr"/>
            <a:r>
              <a:rPr lang="en-US" sz="1600">
                <a:solidFill>
                  <a:srgbClr val="000000"/>
                </a:solidFill>
                <a:latin typeface="Tahoma" pitchFamily="34" charset="0"/>
                <a:cs typeface="Tahoma" pitchFamily="34" charset="0"/>
              </a:rPr>
              <a:t>TH</a:t>
            </a:r>
            <a:endParaRPr lang="en-US">
              <a:solidFill>
                <a:srgbClr val="000000"/>
              </a:solidFill>
            </a:endParaRPr>
          </a:p>
        </p:txBody>
      </p:sp>
      <p:sp>
        <p:nvSpPr>
          <p:cNvPr id="38940" name="Rectangle 29"/>
          <p:cNvSpPr>
            <a:spLocks noChangeArrowheads="1"/>
          </p:cNvSpPr>
          <p:nvPr/>
        </p:nvSpPr>
        <p:spPr bwMode="auto">
          <a:xfrm>
            <a:off x="4038600" y="5100638"/>
            <a:ext cx="2438400" cy="304800"/>
          </a:xfrm>
          <a:prstGeom prst="rect">
            <a:avLst/>
          </a:prstGeom>
          <a:solidFill>
            <a:srgbClr val="339966"/>
          </a:solidFill>
          <a:ln w="9525">
            <a:solidFill>
              <a:schemeClr val="tx1"/>
            </a:solidFill>
            <a:miter lim="800000"/>
            <a:headEnd/>
            <a:tailEnd/>
          </a:ln>
        </p:spPr>
        <p:txBody>
          <a:bodyPr wrap="none" anchor="ctr"/>
          <a:lstStyle/>
          <a:p>
            <a:pPr algn="ctr"/>
            <a:r>
              <a:rPr lang="en-US" sz="1600">
                <a:solidFill>
                  <a:srgbClr val="000000"/>
                </a:solidFill>
                <a:latin typeface="Tahoma" pitchFamily="34" charset="0"/>
                <a:cs typeface="Tahoma" pitchFamily="34" charset="0"/>
              </a:rPr>
              <a:t>DATA</a:t>
            </a:r>
            <a:endParaRPr lang="en-US">
              <a:solidFill>
                <a:srgbClr val="000000"/>
              </a:solidFill>
            </a:endParaRPr>
          </a:p>
        </p:txBody>
      </p:sp>
      <p:sp>
        <p:nvSpPr>
          <p:cNvPr id="38941" name="Rectangle 30"/>
          <p:cNvSpPr>
            <a:spLocks noChangeArrowheads="1"/>
          </p:cNvSpPr>
          <p:nvPr/>
        </p:nvSpPr>
        <p:spPr bwMode="auto">
          <a:xfrm>
            <a:off x="3733800" y="5100638"/>
            <a:ext cx="304800" cy="304800"/>
          </a:xfrm>
          <a:prstGeom prst="rect">
            <a:avLst/>
          </a:prstGeom>
          <a:solidFill>
            <a:srgbClr val="CC9900"/>
          </a:solidFill>
          <a:ln w="9525">
            <a:solidFill>
              <a:schemeClr val="tx1"/>
            </a:solidFill>
            <a:miter lim="800000"/>
            <a:headEnd/>
            <a:tailEnd/>
          </a:ln>
        </p:spPr>
        <p:txBody>
          <a:bodyPr wrap="none" anchor="ctr"/>
          <a:lstStyle/>
          <a:p>
            <a:pPr algn="ctr"/>
            <a:r>
              <a:rPr lang="en-US" sz="1600">
                <a:solidFill>
                  <a:srgbClr val="000000"/>
                </a:solidFill>
                <a:latin typeface="Tahoma" pitchFamily="34" charset="0"/>
                <a:cs typeface="Tahoma" pitchFamily="34" charset="0"/>
              </a:rPr>
              <a:t>NH</a:t>
            </a:r>
            <a:endParaRPr lang="en-US">
              <a:solidFill>
                <a:srgbClr val="000000"/>
              </a:solidFill>
            </a:endParaRPr>
          </a:p>
        </p:txBody>
      </p:sp>
      <p:sp>
        <p:nvSpPr>
          <p:cNvPr id="38942" name="Rectangle 31"/>
          <p:cNvSpPr>
            <a:spLocks noChangeArrowheads="1"/>
          </p:cNvSpPr>
          <p:nvPr/>
        </p:nvSpPr>
        <p:spPr bwMode="auto">
          <a:xfrm>
            <a:off x="3733800" y="5557838"/>
            <a:ext cx="2743200" cy="304800"/>
          </a:xfrm>
          <a:prstGeom prst="rect">
            <a:avLst/>
          </a:prstGeom>
          <a:solidFill>
            <a:srgbClr val="339966"/>
          </a:solidFill>
          <a:ln w="9525">
            <a:solidFill>
              <a:schemeClr val="tx1"/>
            </a:solidFill>
            <a:miter lim="800000"/>
            <a:headEnd/>
            <a:tailEnd/>
          </a:ln>
        </p:spPr>
        <p:txBody>
          <a:bodyPr wrap="none" anchor="ctr"/>
          <a:lstStyle/>
          <a:p>
            <a:pPr algn="ctr"/>
            <a:r>
              <a:rPr lang="en-US" sz="1600">
                <a:solidFill>
                  <a:srgbClr val="000000"/>
                </a:solidFill>
                <a:latin typeface="Tahoma" pitchFamily="34" charset="0"/>
                <a:cs typeface="Tahoma" pitchFamily="34" charset="0"/>
              </a:rPr>
              <a:t>DATA</a:t>
            </a:r>
            <a:endParaRPr lang="en-US">
              <a:solidFill>
                <a:srgbClr val="000000"/>
              </a:solidFill>
            </a:endParaRPr>
          </a:p>
        </p:txBody>
      </p:sp>
      <p:sp>
        <p:nvSpPr>
          <p:cNvPr id="38943" name="Rectangle 32"/>
          <p:cNvSpPr>
            <a:spLocks noChangeArrowheads="1"/>
          </p:cNvSpPr>
          <p:nvPr/>
        </p:nvSpPr>
        <p:spPr bwMode="auto">
          <a:xfrm>
            <a:off x="3429000" y="5557838"/>
            <a:ext cx="304800" cy="304800"/>
          </a:xfrm>
          <a:prstGeom prst="rect">
            <a:avLst/>
          </a:prstGeom>
          <a:solidFill>
            <a:srgbClr val="CC9900"/>
          </a:solidFill>
          <a:ln w="9525">
            <a:solidFill>
              <a:schemeClr val="tx1"/>
            </a:solidFill>
            <a:miter lim="800000"/>
            <a:headEnd/>
            <a:tailEnd/>
          </a:ln>
        </p:spPr>
        <p:txBody>
          <a:bodyPr wrap="none" anchor="ctr"/>
          <a:lstStyle/>
          <a:p>
            <a:pPr algn="ctr"/>
            <a:r>
              <a:rPr lang="en-US" sz="1600">
                <a:solidFill>
                  <a:srgbClr val="000000"/>
                </a:solidFill>
                <a:latin typeface="Tahoma" pitchFamily="34" charset="0"/>
                <a:cs typeface="Tahoma" pitchFamily="34" charset="0"/>
              </a:rPr>
              <a:t>DH</a:t>
            </a:r>
            <a:endParaRPr lang="en-US">
              <a:solidFill>
                <a:srgbClr val="000000"/>
              </a:solidFill>
            </a:endParaRPr>
          </a:p>
        </p:txBody>
      </p:sp>
      <p:sp>
        <p:nvSpPr>
          <p:cNvPr id="38944" name="Rectangle 33"/>
          <p:cNvSpPr>
            <a:spLocks noChangeArrowheads="1"/>
          </p:cNvSpPr>
          <p:nvPr/>
        </p:nvSpPr>
        <p:spPr bwMode="auto">
          <a:xfrm>
            <a:off x="3429000" y="6015038"/>
            <a:ext cx="3048000" cy="304800"/>
          </a:xfrm>
          <a:prstGeom prst="rect">
            <a:avLst/>
          </a:prstGeom>
          <a:solidFill>
            <a:srgbClr val="339966"/>
          </a:solidFill>
          <a:ln w="9525">
            <a:solidFill>
              <a:schemeClr val="tx1"/>
            </a:solidFill>
            <a:miter lim="800000"/>
            <a:headEnd/>
            <a:tailEnd/>
          </a:ln>
        </p:spPr>
        <p:txBody>
          <a:bodyPr wrap="none" anchor="ctr"/>
          <a:lstStyle/>
          <a:p>
            <a:pPr algn="ctr"/>
            <a:r>
              <a:rPr lang="en-US" sz="1600">
                <a:solidFill>
                  <a:srgbClr val="000000"/>
                </a:solidFill>
                <a:latin typeface="Tahoma" pitchFamily="34" charset="0"/>
                <a:cs typeface="Tahoma" pitchFamily="34" charset="0"/>
              </a:rPr>
              <a:t>DATA</a:t>
            </a:r>
            <a:endParaRPr lang="en-US">
              <a:solidFill>
                <a:srgbClr val="000000"/>
              </a:solidFill>
            </a:endParaRPr>
          </a:p>
        </p:txBody>
      </p:sp>
      <p:sp>
        <p:nvSpPr>
          <p:cNvPr id="38945" name="Rectangle 34"/>
          <p:cNvSpPr>
            <a:spLocks noChangeArrowheads="1"/>
          </p:cNvSpPr>
          <p:nvPr/>
        </p:nvSpPr>
        <p:spPr bwMode="auto">
          <a:xfrm>
            <a:off x="3124200" y="6015038"/>
            <a:ext cx="304800" cy="304800"/>
          </a:xfrm>
          <a:prstGeom prst="rect">
            <a:avLst/>
          </a:prstGeom>
          <a:solidFill>
            <a:srgbClr val="CC9900"/>
          </a:solidFill>
          <a:ln w="9525">
            <a:solidFill>
              <a:schemeClr val="tx1"/>
            </a:solidFill>
            <a:miter lim="800000"/>
            <a:headEnd/>
            <a:tailEnd/>
          </a:ln>
        </p:spPr>
        <p:txBody>
          <a:bodyPr wrap="none" anchor="ctr"/>
          <a:lstStyle/>
          <a:p>
            <a:pPr algn="ctr"/>
            <a:r>
              <a:rPr lang="en-US" sz="1600">
                <a:solidFill>
                  <a:srgbClr val="000000"/>
                </a:solidFill>
                <a:latin typeface="Tahoma" pitchFamily="34" charset="0"/>
                <a:cs typeface="Tahoma" pitchFamily="34" charset="0"/>
              </a:rPr>
              <a:t>PH</a:t>
            </a:r>
            <a:endParaRPr lang="en-US">
              <a:solidFill>
                <a:srgbClr val="000000"/>
              </a:solidFill>
            </a:endParaRPr>
          </a:p>
        </p:txBody>
      </p:sp>
      <p:sp>
        <p:nvSpPr>
          <p:cNvPr id="38946" name="Rectangle 35"/>
          <p:cNvSpPr>
            <a:spLocks noChangeArrowheads="1"/>
          </p:cNvSpPr>
          <p:nvPr/>
        </p:nvSpPr>
        <p:spPr bwMode="auto">
          <a:xfrm>
            <a:off x="6858000" y="3271838"/>
            <a:ext cx="1287463" cy="347662"/>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Application</a:t>
            </a:r>
            <a:endParaRPr lang="en-US">
              <a:solidFill>
                <a:srgbClr val="000000"/>
              </a:solidFill>
            </a:endParaRPr>
          </a:p>
        </p:txBody>
      </p:sp>
      <p:sp>
        <p:nvSpPr>
          <p:cNvPr id="38947" name="Rectangle 36"/>
          <p:cNvSpPr>
            <a:spLocks noChangeArrowheads="1"/>
          </p:cNvSpPr>
          <p:nvPr/>
        </p:nvSpPr>
        <p:spPr bwMode="auto">
          <a:xfrm>
            <a:off x="6858000" y="3727450"/>
            <a:ext cx="1287463" cy="349250"/>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Pre.</a:t>
            </a:r>
            <a:endParaRPr lang="en-US">
              <a:solidFill>
                <a:srgbClr val="000000"/>
              </a:solidFill>
            </a:endParaRPr>
          </a:p>
        </p:txBody>
      </p:sp>
      <p:sp>
        <p:nvSpPr>
          <p:cNvPr id="38948" name="Rectangle 37"/>
          <p:cNvSpPr>
            <a:spLocks noChangeArrowheads="1"/>
          </p:cNvSpPr>
          <p:nvPr/>
        </p:nvSpPr>
        <p:spPr bwMode="auto">
          <a:xfrm>
            <a:off x="6858000" y="4186238"/>
            <a:ext cx="1287463" cy="347662"/>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Session</a:t>
            </a:r>
            <a:endParaRPr lang="en-US">
              <a:solidFill>
                <a:srgbClr val="000000"/>
              </a:solidFill>
            </a:endParaRPr>
          </a:p>
        </p:txBody>
      </p:sp>
      <p:sp>
        <p:nvSpPr>
          <p:cNvPr id="38949" name="Rectangle 38"/>
          <p:cNvSpPr>
            <a:spLocks noChangeArrowheads="1"/>
          </p:cNvSpPr>
          <p:nvPr/>
        </p:nvSpPr>
        <p:spPr bwMode="auto">
          <a:xfrm>
            <a:off x="6858000" y="4643438"/>
            <a:ext cx="1287463" cy="349250"/>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Transport</a:t>
            </a:r>
            <a:endParaRPr lang="en-US">
              <a:solidFill>
                <a:srgbClr val="000000"/>
              </a:solidFill>
            </a:endParaRPr>
          </a:p>
        </p:txBody>
      </p:sp>
      <p:sp>
        <p:nvSpPr>
          <p:cNvPr id="38950" name="Rectangle 39"/>
          <p:cNvSpPr>
            <a:spLocks noChangeArrowheads="1"/>
          </p:cNvSpPr>
          <p:nvPr/>
        </p:nvSpPr>
        <p:spPr bwMode="auto">
          <a:xfrm>
            <a:off x="6858000" y="5100638"/>
            <a:ext cx="1287463" cy="347662"/>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Network</a:t>
            </a:r>
            <a:endParaRPr lang="en-US">
              <a:solidFill>
                <a:srgbClr val="000000"/>
              </a:solidFill>
            </a:endParaRPr>
          </a:p>
        </p:txBody>
      </p:sp>
      <p:sp>
        <p:nvSpPr>
          <p:cNvPr id="38951" name="Rectangle 40"/>
          <p:cNvSpPr>
            <a:spLocks noChangeArrowheads="1"/>
          </p:cNvSpPr>
          <p:nvPr/>
        </p:nvSpPr>
        <p:spPr bwMode="auto">
          <a:xfrm>
            <a:off x="6858000" y="5557838"/>
            <a:ext cx="1287463" cy="349250"/>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Data Link</a:t>
            </a:r>
            <a:endParaRPr lang="en-US">
              <a:solidFill>
                <a:srgbClr val="000000"/>
              </a:solidFill>
            </a:endParaRPr>
          </a:p>
        </p:txBody>
      </p:sp>
      <p:sp>
        <p:nvSpPr>
          <p:cNvPr id="38952" name="Rectangle 41"/>
          <p:cNvSpPr>
            <a:spLocks noChangeArrowheads="1"/>
          </p:cNvSpPr>
          <p:nvPr/>
        </p:nvSpPr>
        <p:spPr bwMode="auto">
          <a:xfrm>
            <a:off x="6858000" y="6015038"/>
            <a:ext cx="1287463" cy="347662"/>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Physical</a:t>
            </a:r>
            <a:endParaRPr lang="en-US">
              <a:solidFill>
                <a:srgbClr val="000000"/>
              </a:solidFill>
            </a:endParaRPr>
          </a:p>
        </p:txBody>
      </p:sp>
      <p:sp>
        <p:nvSpPr>
          <p:cNvPr id="38953" name="Rectangle 42"/>
          <p:cNvSpPr>
            <a:spLocks noChangeArrowheads="1"/>
          </p:cNvSpPr>
          <p:nvPr/>
        </p:nvSpPr>
        <p:spPr bwMode="auto">
          <a:xfrm>
            <a:off x="8283575" y="3271838"/>
            <a:ext cx="403225" cy="347662"/>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7</a:t>
            </a:r>
            <a:endParaRPr lang="en-US">
              <a:solidFill>
                <a:srgbClr val="000000"/>
              </a:solidFill>
            </a:endParaRPr>
          </a:p>
        </p:txBody>
      </p:sp>
      <p:sp>
        <p:nvSpPr>
          <p:cNvPr id="38954" name="Rectangle 43"/>
          <p:cNvSpPr>
            <a:spLocks noChangeArrowheads="1"/>
          </p:cNvSpPr>
          <p:nvPr/>
        </p:nvSpPr>
        <p:spPr bwMode="auto">
          <a:xfrm>
            <a:off x="8283575" y="3727450"/>
            <a:ext cx="403225" cy="349250"/>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6</a:t>
            </a:r>
            <a:endParaRPr lang="en-US">
              <a:solidFill>
                <a:srgbClr val="000000"/>
              </a:solidFill>
            </a:endParaRPr>
          </a:p>
        </p:txBody>
      </p:sp>
      <p:sp>
        <p:nvSpPr>
          <p:cNvPr id="38955" name="Rectangle 44"/>
          <p:cNvSpPr>
            <a:spLocks noChangeArrowheads="1"/>
          </p:cNvSpPr>
          <p:nvPr/>
        </p:nvSpPr>
        <p:spPr bwMode="auto">
          <a:xfrm>
            <a:off x="8283575" y="4186238"/>
            <a:ext cx="403225" cy="347662"/>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5</a:t>
            </a:r>
            <a:endParaRPr lang="en-US">
              <a:solidFill>
                <a:srgbClr val="000000"/>
              </a:solidFill>
            </a:endParaRPr>
          </a:p>
        </p:txBody>
      </p:sp>
      <p:sp>
        <p:nvSpPr>
          <p:cNvPr id="38956" name="Rectangle 45"/>
          <p:cNvSpPr>
            <a:spLocks noChangeArrowheads="1"/>
          </p:cNvSpPr>
          <p:nvPr/>
        </p:nvSpPr>
        <p:spPr bwMode="auto">
          <a:xfrm>
            <a:off x="8283575" y="4643438"/>
            <a:ext cx="403225" cy="349250"/>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4</a:t>
            </a:r>
            <a:endParaRPr lang="en-US">
              <a:solidFill>
                <a:srgbClr val="000000"/>
              </a:solidFill>
            </a:endParaRPr>
          </a:p>
        </p:txBody>
      </p:sp>
      <p:sp>
        <p:nvSpPr>
          <p:cNvPr id="38957" name="Rectangle 46"/>
          <p:cNvSpPr>
            <a:spLocks noChangeArrowheads="1"/>
          </p:cNvSpPr>
          <p:nvPr/>
        </p:nvSpPr>
        <p:spPr bwMode="auto">
          <a:xfrm>
            <a:off x="8283575" y="5100638"/>
            <a:ext cx="403225" cy="347662"/>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3</a:t>
            </a:r>
            <a:endParaRPr lang="en-US">
              <a:solidFill>
                <a:srgbClr val="000000"/>
              </a:solidFill>
            </a:endParaRPr>
          </a:p>
        </p:txBody>
      </p:sp>
      <p:sp>
        <p:nvSpPr>
          <p:cNvPr id="38958" name="Rectangle 47"/>
          <p:cNvSpPr>
            <a:spLocks noChangeArrowheads="1"/>
          </p:cNvSpPr>
          <p:nvPr/>
        </p:nvSpPr>
        <p:spPr bwMode="auto">
          <a:xfrm>
            <a:off x="8283575" y="5557838"/>
            <a:ext cx="403225" cy="349250"/>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2</a:t>
            </a:r>
            <a:endParaRPr lang="en-US">
              <a:solidFill>
                <a:srgbClr val="000000"/>
              </a:solidFill>
            </a:endParaRPr>
          </a:p>
        </p:txBody>
      </p:sp>
      <p:sp>
        <p:nvSpPr>
          <p:cNvPr id="38959" name="Rectangle 48"/>
          <p:cNvSpPr>
            <a:spLocks noChangeArrowheads="1"/>
          </p:cNvSpPr>
          <p:nvPr/>
        </p:nvSpPr>
        <p:spPr bwMode="auto">
          <a:xfrm>
            <a:off x="8283575" y="6015038"/>
            <a:ext cx="403225" cy="347662"/>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1</a:t>
            </a:r>
            <a:endParaRPr lang="en-US">
              <a:solidFill>
                <a:srgbClr val="000000"/>
              </a:solidFill>
            </a:endParaRPr>
          </a:p>
        </p:txBody>
      </p:sp>
      <p:sp>
        <p:nvSpPr>
          <p:cNvPr id="38960" name="AutoShape 49" descr="cloud2_0"/>
          <p:cNvSpPr>
            <a:spLocks noChangeArrowheads="1"/>
          </p:cNvSpPr>
          <p:nvPr/>
        </p:nvSpPr>
        <p:spPr bwMode="auto">
          <a:xfrm>
            <a:off x="3581400" y="1885156"/>
            <a:ext cx="2133600" cy="501650"/>
          </a:xfrm>
          <a:prstGeom prst="cloudCallout">
            <a:avLst>
              <a:gd name="adj1" fmla="val 79241"/>
              <a:gd name="adj2" fmla="val 6014"/>
            </a:avLst>
          </a:prstGeom>
          <a:blipFill dpi="0" rotWithShape="0">
            <a:blip cstate="print"/>
            <a:srcRect/>
            <a:stretch>
              <a:fillRect/>
            </a:stretch>
          </a:blipFill>
          <a:ln w="9525">
            <a:solidFill>
              <a:schemeClr val="tx1"/>
            </a:solidFill>
            <a:round/>
            <a:headEnd/>
            <a:tailEnd/>
          </a:ln>
        </p:spPr>
        <p:txBody>
          <a:bodyPr anchor="ctr"/>
          <a:lstStyle/>
          <a:p>
            <a:pPr algn="ctr"/>
            <a:r>
              <a:rPr lang="en-US">
                <a:solidFill>
                  <a:srgbClr val="000000"/>
                </a:solidFill>
                <a:latin typeface="Tahoma" pitchFamily="34" charset="0"/>
                <a:cs typeface="Tahoma" pitchFamily="34" charset="0"/>
              </a:rPr>
              <a:t>Network</a:t>
            </a:r>
            <a:endParaRPr lang="en-US">
              <a:solidFill>
                <a:srgbClr val="000000"/>
              </a:solidFill>
            </a:endParaRPr>
          </a:p>
        </p:txBody>
      </p:sp>
      <p:sp>
        <p:nvSpPr>
          <p:cNvPr id="38962" name="Text Box 51"/>
          <p:cNvSpPr txBox="1">
            <a:spLocks noChangeArrowheads="1"/>
          </p:cNvSpPr>
          <p:nvPr/>
        </p:nvSpPr>
        <p:spPr bwMode="auto">
          <a:xfrm>
            <a:off x="8320088" y="2095500"/>
            <a:ext cx="366712" cy="457200"/>
          </a:xfrm>
          <a:prstGeom prst="rect">
            <a:avLst/>
          </a:prstGeom>
          <a:noFill/>
          <a:ln w="9525">
            <a:noFill/>
            <a:miter lim="800000"/>
            <a:headEnd/>
            <a:tailEnd/>
          </a:ln>
        </p:spPr>
        <p:txBody>
          <a:bodyPr wrap="none">
            <a:spAutoFit/>
          </a:bodyPr>
          <a:lstStyle/>
          <a:p>
            <a:pPr algn="ctr"/>
            <a:r>
              <a:rPr lang="en-US">
                <a:solidFill>
                  <a:srgbClr val="000000"/>
                </a:solidFill>
                <a:latin typeface="Tahoma" pitchFamily="34" charset="0"/>
                <a:cs typeface="Tahoma" pitchFamily="34" charset="0"/>
              </a:rPr>
              <a:t>A</a:t>
            </a:r>
            <a:endParaRPr lang="en-US">
              <a:solidFill>
                <a:srgbClr val="000000"/>
              </a:solidFill>
            </a:endParaRPr>
          </a:p>
        </p:txBody>
      </p:sp>
      <p:sp>
        <p:nvSpPr>
          <p:cNvPr id="38963" name="Text Box 52"/>
          <p:cNvSpPr txBox="1">
            <a:spLocks noChangeArrowheads="1"/>
          </p:cNvSpPr>
          <p:nvPr/>
        </p:nvSpPr>
        <p:spPr bwMode="auto">
          <a:xfrm>
            <a:off x="611188" y="2095500"/>
            <a:ext cx="363537" cy="457200"/>
          </a:xfrm>
          <a:prstGeom prst="rect">
            <a:avLst/>
          </a:prstGeom>
          <a:noFill/>
          <a:ln w="9525">
            <a:noFill/>
            <a:miter lim="800000"/>
            <a:headEnd/>
            <a:tailEnd/>
          </a:ln>
        </p:spPr>
        <p:txBody>
          <a:bodyPr wrap="none">
            <a:spAutoFit/>
          </a:bodyPr>
          <a:lstStyle/>
          <a:p>
            <a:pPr algn="ctr"/>
            <a:r>
              <a:rPr lang="en-US">
                <a:solidFill>
                  <a:srgbClr val="000000"/>
                </a:solidFill>
                <a:latin typeface="Tahoma" pitchFamily="34" charset="0"/>
                <a:cs typeface="Tahoma" pitchFamily="34" charset="0"/>
              </a:rPr>
              <a:t>B</a:t>
            </a:r>
            <a:endParaRPr lang="en-US">
              <a:solidFill>
                <a:srgbClr val="000000"/>
              </a:solidFill>
            </a:endParaRPr>
          </a:p>
        </p:txBody>
      </p:sp>
      <p:sp>
        <p:nvSpPr>
          <p:cNvPr id="38964" name="AutoShape 53"/>
          <p:cNvSpPr>
            <a:spLocks noChangeArrowheads="1"/>
          </p:cNvSpPr>
          <p:nvPr/>
        </p:nvSpPr>
        <p:spPr bwMode="auto">
          <a:xfrm>
            <a:off x="6553200" y="2781300"/>
            <a:ext cx="228600" cy="3581400"/>
          </a:xfrm>
          <a:prstGeom prst="downArrow">
            <a:avLst>
              <a:gd name="adj1" fmla="val 30556"/>
              <a:gd name="adj2" fmla="val 196486"/>
            </a:avLst>
          </a:prstGeom>
          <a:solidFill>
            <a:schemeClr val="tx1"/>
          </a:solidFill>
          <a:ln w="9525">
            <a:solidFill>
              <a:schemeClr val="tx1"/>
            </a:solidFill>
            <a:miter lim="800000"/>
            <a:headEnd/>
            <a:tailEnd/>
          </a:ln>
        </p:spPr>
        <p:txBody>
          <a:bodyPr wrap="none" anchor="ctr"/>
          <a:lstStyle/>
          <a:p>
            <a:endParaRPr lang="en-US">
              <a:solidFill>
                <a:srgbClr val="000000"/>
              </a:solidFill>
            </a:endParaRPr>
          </a:p>
        </p:txBody>
      </p:sp>
      <p:sp>
        <p:nvSpPr>
          <p:cNvPr id="38965" name="AutoShape 54"/>
          <p:cNvSpPr>
            <a:spLocks noChangeArrowheads="1"/>
          </p:cNvSpPr>
          <p:nvPr/>
        </p:nvSpPr>
        <p:spPr bwMode="auto">
          <a:xfrm flipV="1">
            <a:off x="2819400" y="2781300"/>
            <a:ext cx="228600" cy="3581400"/>
          </a:xfrm>
          <a:prstGeom prst="downArrow">
            <a:avLst>
              <a:gd name="adj1" fmla="val 30556"/>
              <a:gd name="adj2" fmla="val 196486"/>
            </a:avLst>
          </a:prstGeom>
          <a:solidFill>
            <a:schemeClr val="tx1"/>
          </a:solidFill>
          <a:ln w="9525">
            <a:solidFill>
              <a:schemeClr val="tx1"/>
            </a:solidFill>
            <a:miter lim="800000"/>
            <a:headEnd/>
            <a:tailEnd/>
          </a:ln>
        </p:spPr>
        <p:txBody>
          <a:bodyPr wrap="none" anchor="ctr"/>
          <a:lstStyle/>
          <a:p>
            <a:endParaRPr lang="en-US">
              <a:solidFill>
                <a:srgbClr val="000000"/>
              </a:solidFill>
            </a:endParaRPr>
          </a:p>
        </p:txBody>
      </p:sp>
      <p:sp>
        <p:nvSpPr>
          <p:cNvPr id="38966" name="Freeform 55"/>
          <p:cNvSpPr>
            <a:spLocks/>
          </p:cNvSpPr>
          <p:nvPr/>
        </p:nvSpPr>
        <p:spPr bwMode="auto">
          <a:xfrm>
            <a:off x="2857500" y="1828800"/>
            <a:ext cx="3505200" cy="228600"/>
          </a:xfrm>
          <a:custGeom>
            <a:avLst/>
            <a:gdLst>
              <a:gd name="T0" fmla="*/ 2208 w 2208"/>
              <a:gd name="T1" fmla="*/ 144 h 144"/>
              <a:gd name="T2" fmla="*/ 1152 w 2208"/>
              <a:gd name="T3" fmla="*/ 0 h 144"/>
              <a:gd name="T4" fmla="*/ 0 w 2208"/>
              <a:gd name="T5" fmla="*/ 144 h 144"/>
              <a:gd name="T6" fmla="*/ 0 60000 65536"/>
              <a:gd name="T7" fmla="*/ 0 60000 65536"/>
              <a:gd name="T8" fmla="*/ 0 60000 65536"/>
              <a:gd name="T9" fmla="*/ 0 w 2208"/>
              <a:gd name="T10" fmla="*/ 0 h 144"/>
              <a:gd name="T11" fmla="*/ 2208 w 2208"/>
              <a:gd name="T12" fmla="*/ 144 h 144"/>
            </a:gdLst>
            <a:ahLst/>
            <a:cxnLst>
              <a:cxn ang="T6">
                <a:pos x="T0" y="T1"/>
              </a:cxn>
              <a:cxn ang="T7">
                <a:pos x="T2" y="T3"/>
              </a:cxn>
              <a:cxn ang="T8">
                <a:pos x="T4" y="T5"/>
              </a:cxn>
            </a:cxnLst>
            <a:rect l="T9" t="T10" r="T11" b="T12"/>
            <a:pathLst>
              <a:path w="2208" h="144">
                <a:moveTo>
                  <a:pt x="2208" y="144"/>
                </a:moveTo>
                <a:cubicBezTo>
                  <a:pt x="1864" y="72"/>
                  <a:pt x="1520" y="0"/>
                  <a:pt x="1152" y="0"/>
                </a:cubicBezTo>
                <a:cubicBezTo>
                  <a:pt x="784" y="0"/>
                  <a:pt x="392" y="72"/>
                  <a:pt x="0" y="144"/>
                </a:cubicBezTo>
              </a:path>
            </a:pathLst>
          </a:custGeom>
          <a:noFill/>
          <a:ln w="31750">
            <a:solidFill>
              <a:srgbClr val="FF0000"/>
            </a:solidFill>
            <a:round/>
            <a:headEnd/>
            <a:tailEnd type="triangle" w="med" len="med"/>
          </a:ln>
        </p:spPr>
        <p:txBody>
          <a:bodyPr wrap="none" anchor="ctr"/>
          <a:lstStyle/>
          <a:p>
            <a:endParaRPr lang="en-US">
              <a:solidFill>
                <a:srgbClr val="000000"/>
              </a:solidFill>
            </a:endParaRPr>
          </a:p>
        </p:txBody>
      </p:sp>
      <p:sp>
        <p:nvSpPr>
          <p:cNvPr id="38967" name="Text Box 56"/>
          <p:cNvSpPr txBox="1">
            <a:spLocks noChangeArrowheads="1"/>
          </p:cNvSpPr>
          <p:nvPr/>
        </p:nvSpPr>
        <p:spPr bwMode="auto">
          <a:xfrm>
            <a:off x="457200" y="609600"/>
            <a:ext cx="8382000" cy="701675"/>
          </a:xfrm>
          <a:prstGeom prst="rect">
            <a:avLst/>
          </a:prstGeom>
          <a:noFill/>
          <a:ln w="9525">
            <a:noFill/>
            <a:miter lim="800000"/>
            <a:headEnd/>
            <a:tailEnd/>
          </a:ln>
        </p:spPr>
        <p:txBody>
          <a:bodyPr>
            <a:spAutoFit/>
          </a:bodyPr>
          <a:lstStyle/>
          <a:p>
            <a:pPr>
              <a:spcBef>
                <a:spcPct val="50000"/>
              </a:spcBef>
            </a:pPr>
            <a:r>
              <a:rPr lang="en-US" sz="4000" b="1">
                <a:solidFill>
                  <a:srgbClr val="669999"/>
                </a:solidFill>
                <a:latin typeface="Garamond" pitchFamily="18" charset="0"/>
              </a:rPr>
              <a:t>Layered Network Architecture (OSI)</a:t>
            </a:r>
          </a:p>
        </p:txBody>
      </p:sp>
    </p:spTree>
    <p:extLst>
      <p:ext uri="{BB962C8B-B14F-4D97-AF65-F5344CB8AC3E}">
        <p14:creationId xmlns:p14="http://schemas.microsoft.com/office/powerpoint/2010/main" val="8202610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System design for throughput</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What are the differences between these systems?</a:t>
            </a:r>
          </a:p>
          <a:p>
            <a:pPr lvl="1"/>
            <a:r>
              <a:rPr lang="en-US" dirty="0" smtClean="0"/>
              <a:t>How do they affect throughput preservation?</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40</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4044347291"/>
              </p:ext>
            </p:extLst>
          </p:nvPr>
        </p:nvGraphicFramePr>
        <p:xfrm>
          <a:off x="990600" y="3200400"/>
          <a:ext cx="2819400" cy="2619993"/>
        </p:xfrm>
        <a:graphic>
          <a:graphicData uri="http://schemas.openxmlformats.org/presentationml/2006/ole">
            <mc:AlternateContent xmlns:mc="http://schemas.openxmlformats.org/markup-compatibility/2006">
              <mc:Choice xmlns:v="urn:schemas-microsoft-com:vml" Requires="v">
                <p:oleObj spid="_x0000_s74766" name="Visio" r:id="rId3" imgW="3232015" imgH="3003340" progId="">
                  <p:embed/>
                </p:oleObj>
              </mc:Choice>
              <mc:Fallback>
                <p:oleObj name="Visio" r:id="rId3" imgW="3232015" imgH="3003340" progId="">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200400"/>
                        <a:ext cx="2819400" cy="26199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613043049"/>
              </p:ext>
            </p:extLst>
          </p:nvPr>
        </p:nvGraphicFramePr>
        <p:xfrm>
          <a:off x="4953000" y="3124200"/>
          <a:ext cx="2787986" cy="2590800"/>
        </p:xfrm>
        <a:graphic>
          <a:graphicData uri="http://schemas.openxmlformats.org/presentationml/2006/ole">
            <mc:AlternateContent xmlns:mc="http://schemas.openxmlformats.org/markup-compatibility/2006">
              <mc:Choice xmlns:v="urn:schemas-microsoft-com:vml" Requires="v">
                <p:oleObj spid="_x0000_s74767" name="Visio" r:id="rId5" imgW="3232015" imgH="3003340" progId="">
                  <p:embed/>
                </p:oleObj>
              </mc:Choice>
              <mc:Fallback>
                <p:oleObj name="Visio" r:id="rId5" imgW="3232015" imgH="3003340" progId="">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3124200"/>
                        <a:ext cx="2787986" cy="259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11000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Line 3"/>
          <p:cNvSpPr>
            <a:spLocks noChangeShapeType="1"/>
          </p:cNvSpPr>
          <p:nvPr/>
        </p:nvSpPr>
        <p:spPr bwMode="auto">
          <a:xfrm>
            <a:off x="495300" y="6500813"/>
            <a:ext cx="8229600" cy="0"/>
          </a:xfrm>
          <a:prstGeom prst="line">
            <a:avLst/>
          </a:prstGeom>
          <a:noFill/>
          <a:ln w="19050">
            <a:solidFill>
              <a:srgbClr val="CC9900"/>
            </a:solidFill>
            <a:round/>
            <a:headEnd/>
            <a:tailEnd/>
          </a:ln>
        </p:spPr>
        <p:txBody>
          <a:bodyPr/>
          <a:lstStyle/>
          <a:p>
            <a:endParaRPr lang="en-US">
              <a:solidFill>
                <a:srgbClr val="000000"/>
              </a:solidFill>
            </a:endParaRPr>
          </a:p>
        </p:txBody>
      </p:sp>
      <p:sp>
        <p:nvSpPr>
          <p:cNvPr id="39939" name="Rectangle 4"/>
          <p:cNvSpPr>
            <a:spLocks noChangeArrowheads="1"/>
          </p:cNvSpPr>
          <p:nvPr/>
        </p:nvSpPr>
        <p:spPr bwMode="auto">
          <a:xfrm>
            <a:off x="495300" y="606425"/>
            <a:ext cx="8229600" cy="1139825"/>
          </a:xfrm>
          <a:prstGeom prst="rect">
            <a:avLst/>
          </a:prstGeom>
          <a:solidFill>
            <a:srgbClr val="FFFFFF"/>
          </a:solidFill>
          <a:ln w="9525">
            <a:solidFill>
              <a:srgbClr val="000000"/>
            </a:solidFill>
            <a:miter lim="800000"/>
            <a:headEnd/>
            <a:tailEnd/>
          </a:ln>
        </p:spPr>
        <p:txBody>
          <a:bodyPr/>
          <a:lstStyle/>
          <a:p>
            <a:r>
              <a:rPr lang="en-US" sz="4200" b="1">
                <a:solidFill>
                  <a:srgbClr val="669999"/>
                </a:solidFill>
                <a:latin typeface="Garamond" pitchFamily="18" charset="0"/>
              </a:rPr>
              <a:t>TCP/IP Model</a:t>
            </a:r>
            <a:endParaRPr lang="en-US" sz="4400" b="1">
              <a:solidFill>
                <a:srgbClr val="669999"/>
              </a:solidFill>
            </a:endParaRPr>
          </a:p>
        </p:txBody>
      </p:sp>
      <p:sp>
        <p:nvSpPr>
          <p:cNvPr id="39940" name="Rectangle 5"/>
          <p:cNvSpPr>
            <a:spLocks noChangeArrowheads="1"/>
          </p:cNvSpPr>
          <p:nvPr/>
        </p:nvSpPr>
        <p:spPr bwMode="auto">
          <a:xfrm>
            <a:off x="495300" y="5664200"/>
            <a:ext cx="8229600" cy="636588"/>
          </a:xfrm>
          <a:prstGeom prst="rect">
            <a:avLst/>
          </a:prstGeom>
          <a:solidFill>
            <a:srgbClr val="FFFFFF"/>
          </a:solidFill>
          <a:ln w="9525">
            <a:solidFill>
              <a:srgbClr val="000000"/>
            </a:solidFill>
            <a:miter lim="800000"/>
            <a:headEnd/>
            <a:tailEnd/>
          </a:ln>
        </p:spPr>
        <p:txBody>
          <a:bodyPr/>
          <a:lstStyle/>
          <a:p>
            <a:pPr marL="342900" indent="-342900">
              <a:lnSpc>
                <a:spcPct val="90000"/>
              </a:lnSpc>
              <a:spcBef>
                <a:spcPct val="20000"/>
              </a:spcBef>
              <a:buClr>
                <a:srgbClr val="CCCC00"/>
              </a:buClr>
              <a:buSzPct val="65000"/>
              <a:buFont typeface="Wingdings" pitchFamily="2" charset="2"/>
              <a:buChar char="n"/>
            </a:pPr>
            <a:r>
              <a:rPr lang="en-US" sz="2100">
                <a:solidFill>
                  <a:srgbClr val="000000"/>
                </a:solidFill>
                <a:cs typeface="Arial" charset="0"/>
              </a:rPr>
              <a:t>ISO OSI (Open Systems Interconnection) not fully implemented </a:t>
            </a:r>
            <a:endParaRPr lang="en-US" sz="1200">
              <a:solidFill>
                <a:srgbClr val="000000"/>
              </a:solidFill>
            </a:endParaRPr>
          </a:p>
          <a:p>
            <a:pPr marL="342900" indent="-342900">
              <a:lnSpc>
                <a:spcPct val="90000"/>
              </a:lnSpc>
              <a:spcBef>
                <a:spcPct val="20000"/>
              </a:spcBef>
              <a:buClr>
                <a:srgbClr val="CCCC00"/>
              </a:buClr>
              <a:buSzPct val="65000"/>
              <a:buFont typeface="Wingdings" pitchFamily="2" charset="2"/>
              <a:buChar char="n"/>
            </a:pPr>
            <a:r>
              <a:rPr lang="en-US" sz="2100">
                <a:solidFill>
                  <a:srgbClr val="000000"/>
                </a:solidFill>
                <a:cs typeface="Arial" charset="0"/>
              </a:rPr>
              <a:t>Presentation and Session layers not present in TCP/IP</a:t>
            </a:r>
            <a:endParaRPr lang="en-US" sz="3200">
              <a:solidFill>
                <a:srgbClr val="000000"/>
              </a:solidFill>
            </a:endParaRPr>
          </a:p>
        </p:txBody>
      </p:sp>
      <p:sp>
        <p:nvSpPr>
          <p:cNvPr id="39941" name="Rectangle 6"/>
          <p:cNvSpPr>
            <a:spLocks noChangeArrowheads="1"/>
          </p:cNvSpPr>
          <p:nvPr/>
        </p:nvSpPr>
        <p:spPr bwMode="auto">
          <a:xfrm>
            <a:off x="2644775" y="2538413"/>
            <a:ext cx="1287463" cy="347662"/>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Application</a:t>
            </a:r>
            <a:endParaRPr lang="en-US">
              <a:solidFill>
                <a:srgbClr val="000000"/>
              </a:solidFill>
            </a:endParaRPr>
          </a:p>
        </p:txBody>
      </p:sp>
      <p:sp>
        <p:nvSpPr>
          <p:cNvPr id="39942" name="Rectangle 7"/>
          <p:cNvSpPr>
            <a:spLocks noChangeArrowheads="1"/>
          </p:cNvSpPr>
          <p:nvPr/>
        </p:nvSpPr>
        <p:spPr bwMode="auto">
          <a:xfrm>
            <a:off x="2644775" y="2994025"/>
            <a:ext cx="1287463" cy="349250"/>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Pre.</a:t>
            </a:r>
            <a:endParaRPr lang="en-US">
              <a:solidFill>
                <a:srgbClr val="000000"/>
              </a:solidFill>
            </a:endParaRPr>
          </a:p>
        </p:txBody>
      </p:sp>
      <p:sp>
        <p:nvSpPr>
          <p:cNvPr id="39943" name="Rectangle 8"/>
          <p:cNvSpPr>
            <a:spLocks noChangeArrowheads="1"/>
          </p:cNvSpPr>
          <p:nvPr/>
        </p:nvSpPr>
        <p:spPr bwMode="auto">
          <a:xfrm>
            <a:off x="2644775" y="3452813"/>
            <a:ext cx="1287463" cy="347662"/>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Session</a:t>
            </a:r>
            <a:endParaRPr lang="en-US">
              <a:solidFill>
                <a:srgbClr val="000000"/>
              </a:solidFill>
            </a:endParaRPr>
          </a:p>
        </p:txBody>
      </p:sp>
      <p:sp>
        <p:nvSpPr>
          <p:cNvPr id="39944" name="Rectangle 9"/>
          <p:cNvSpPr>
            <a:spLocks noChangeArrowheads="1"/>
          </p:cNvSpPr>
          <p:nvPr/>
        </p:nvSpPr>
        <p:spPr bwMode="auto">
          <a:xfrm>
            <a:off x="2644775" y="3910013"/>
            <a:ext cx="1287463" cy="349250"/>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Transport</a:t>
            </a:r>
            <a:endParaRPr lang="en-US">
              <a:solidFill>
                <a:srgbClr val="000000"/>
              </a:solidFill>
            </a:endParaRPr>
          </a:p>
        </p:txBody>
      </p:sp>
      <p:sp>
        <p:nvSpPr>
          <p:cNvPr id="39945" name="Rectangle 10"/>
          <p:cNvSpPr>
            <a:spLocks noChangeArrowheads="1"/>
          </p:cNvSpPr>
          <p:nvPr/>
        </p:nvSpPr>
        <p:spPr bwMode="auto">
          <a:xfrm>
            <a:off x="2644775" y="4367213"/>
            <a:ext cx="1287463" cy="347662"/>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Network</a:t>
            </a:r>
            <a:endParaRPr lang="en-US">
              <a:solidFill>
                <a:srgbClr val="000000"/>
              </a:solidFill>
            </a:endParaRPr>
          </a:p>
        </p:txBody>
      </p:sp>
      <p:sp>
        <p:nvSpPr>
          <p:cNvPr id="39946" name="Rectangle 11"/>
          <p:cNvSpPr>
            <a:spLocks noChangeArrowheads="1"/>
          </p:cNvSpPr>
          <p:nvPr/>
        </p:nvSpPr>
        <p:spPr bwMode="auto">
          <a:xfrm>
            <a:off x="2644775" y="4824413"/>
            <a:ext cx="1287463" cy="349250"/>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Data Link</a:t>
            </a:r>
            <a:endParaRPr lang="en-US">
              <a:solidFill>
                <a:srgbClr val="000000"/>
              </a:solidFill>
            </a:endParaRPr>
          </a:p>
        </p:txBody>
      </p:sp>
      <p:sp>
        <p:nvSpPr>
          <p:cNvPr id="39947" name="Rectangle 12"/>
          <p:cNvSpPr>
            <a:spLocks noChangeArrowheads="1"/>
          </p:cNvSpPr>
          <p:nvPr/>
        </p:nvSpPr>
        <p:spPr bwMode="auto">
          <a:xfrm>
            <a:off x="2644775" y="5281613"/>
            <a:ext cx="1287463" cy="347662"/>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Physical</a:t>
            </a:r>
            <a:endParaRPr lang="en-US">
              <a:solidFill>
                <a:srgbClr val="000000"/>
              </a:solidFill>
            </a:endParaRPr>
          </a:p>
        </p:txBody>
      </p:sp>
      <p:sp>
        <p:nvSpPr>
          <p:cNvPr id="39948" name="Rectangle 13"/>
          <p:cNvSpPr>
            <a:spLocks noChangeArrowheads="1"/>
          </p:cNvSpPr>
          <p:nvPr/>
        </p:nvSpPr>
        <p:spPr bwMode="auto">
          <a:xfrm>
            <a:off x="2179638" y="2538413"/>
            <a:ext cx="403225" cy="347662"/>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7</a:t>
            </a:r>
            <a:endParaRPr lang="en-US">
              <a:solidFill>
                <a:srgbClr val="000000"/>
              </a:solidFill>
            </a:endParaRPr>
          </a:p>
        </p:txBody>
      </p:sp>
      <p:sp>
        <p:nvSpPr>
          <p:cNvPr id="39949" name="Rectangle 14"/>
          <p:cNvSpPr>
            <a:spLocks noChangeArrowheads="1"/>
          </p:cNvSpPr>
          <p:nvPr/>
        </p:nvSpPr>
        <p:spPr bwMode="auto">
          <a:xfrm>
            <a:off x="2179638" y="2994025"/>
            <a:ext cx="403225" cy="349250"/>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6</a:t>
            </a:r>
            <a:endParaRPr lang="en-US">
              <a:solidFill>
                <a:srgbClr val="000000"/>
              </a:solidFill>
            </a:endParaRPr>
          </a:p>
        </p:txBody>
      </p:sp>
      <p:sp>
        <p:nvSpPr>
          <p:cNvPr id="39950" name="Rectangle 15"/>
          <p:cNvSpPr>
            <a:spLocks noChangeArrowheads="1"/>
          </p:cNvSpPr>
          <p:nvPr/>
        </p:nvSpPr>
        <p:spPr bwMode="auto">
          <a:xfrm>
            <a:off x="2179638" y="3452813"/>
            <a:ext cx="403225" cy="347662"/>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5</a:t>
            </a:r>
            <a:endParaRPr lang="en-US">
              <a:solidFill>
                <a:srgbClr val="000000"/>
              </a:solidFill>
            </a:endParaRPr>
          </a:p>
        </p:txBody>
      </p:sp>
      <p:sp>
        <p:nvSpPr>
          <p:cNvPr id="39951" name="Rectangle 16"/>
          <p:cNvSpPr>
            <a:spLocks noChangeArrowheads="1"/>
          </p:cNvSpPr>
          <p:nvPr/>
        </p:nvSpPr>
        <p:spPr bwMode="auto">
          <a:xfrm>
            <a:off x="2179638" y="3910013"/>
            <a:ext cx="403225" cy="349250"/>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4</a:t>
            </a:r>
            <a:endParaRPr lang="en-US">
              <a:solidFill>
                <a:srgbClr val="000000"/>
              </a:solidFill>
            </a:endParaRPr>
          </a:p>
        </p:txBody>
      </p:sp>
      <p:sp>
        <p:nvSpPr>
          <p:cNvPr id="39952" name="Rectangle 17"/>
          <p:cNvSpPr>
            <a:spLocks noChangeArrowheads="1"/>
          </p:cNvSpPr>
          <p:nvPr/>
        </p:nvSpPr>
        <p:spPr bwMode="auto">
          <a:xfrm>
            <a:off x="2179638" y="4367213"/>
            <a:ext cx="403225" cy="347662"/>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3</a:t>
            </a:r>
            <a:endParaRPr lang="en-US">
              <a:solidFill>
                <a:srgbClr val="000000"/>
              </a:solidFill>
            </a:endParaRPr>
          </a:p>
        </p:txBody>
      </p:sp>
      <p:sp>
        <p:nvSpPr>
          <p:cNvPr id="39953" name="Rectangle 18"/>
          <p:cNvSpPr>
            <a:spLocks noChangeArrowheads="1"/>
          </p:cNvSpPr>
          <p:nvPr/>
        </p:nvSpPr>
        <p:spPr bwMode="auto">
          <a:xfrm>
            <a:off x="2179638" y="4824413"/>
            <a:ext cx="403225" cy="349250"/>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2</a:t>
            </a:r>
            <a:endParaRPr lang="en-US">
              <a:solidFill>
                <a:srgbClr val="000000"/>
              </a:solidFill>
            </a:endParaRPr>
          </a:p>
        </p:txBody>
      </p:sp>
      <p:sp>
        <p:nvSpPr>
          <p:cNvPr id="39954" name="Rectangle 19"/>
          <p:cNvSpPr>
            <a:spLocks noChangeArrowheads="1"/>
          </p:cNvSpPr>
          <p:nvPr/>
        </p:nvSpPr>
        <p:spPr bwMode="auto">
          <a:xfrm>
            <a:off x="2179638" y="5281613"/>
            <a:ext cx="403225" cy="347662"/>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1</a:t>
            </a:r>
            <a:endParaRPr lang="en-US">
              <a:solidFill>
                <a:srgbClr val="000000"/>
              </a:solidFill>
            </a:endParaRPr>
          </a:p>
        </p:txBody>
      </p:sp>
      <p:sp>
        <p:nvSpPr>
          <p:cNvPr id="39955" name="Rectangle 20"/>
          <p:cNvSpPr>
            <a:spLocks noChangeArrowheads="1"/>
          </p:cNvSpPr>
          <p:nvPr/>
        </p:nvSpPr>
        <p:spPr bwMode="auto">
          <a:xfrm>
            <a:off x="4618038" y="2538413"/>
            <a:ext cx="1287462" cy="347662"/>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Application</a:t>
            </a:r>
            <a:endParaRPr lang="en-US">
              <a:solidFill>
                <a:srgbClr val="000000"/>
              </a:solidFill>
            </a:endParaRPr>
          </a:p>
        </p:txBody>
      </p:sp>
      <p:sp>
        <p:nvSpPr>
          <p:cNvPr id="39956" name="Rectangle 21"/>
          <p:cNvSpPr>
            <a:spLocks noChangeArrowheads="1"/>
          </p:cNvSpPr>
          <p:nvPr/>
        </p:nvSpPr>
        <p:spPr bwMode="auto">
          <a:xfrm>
            <a:off x="4618038" y="3910013"/>
            <a:ext cx="1287462" cy="349250"/>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TCP</a:t>
            </a:r>
            <a:endParaRPr lang="en-US">
              <a:solidFill>
                <a:srgbClr val="000000"/>
              </a:solidFill>
            </a:endParaRPr>
          </a:p>
        </p:txBody>
      </p:sp>
      <p:sp>
        <p:nvSpPr>
          <p:cNvPr id="39957" name="Rectangle 22"/>
          <p:cNvSpPr>
            <a:spLocks noChangeArrowheads="1"/>
          </p:cNvSpPr>
          <p:nvPr/>
        </p:nvSpPr>
        <p:spPr bwMode="auto">
          <a:xfrm>
            <a:off x="4618038" y="4367213"/>
            <a:ext cx="1287462" cy="347662"/>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IP</a:t>
            </a:r>
            <a:endParaRPr lang="en-US">
              <a:solidFill>
                <a:srgbClr val="000000"/>
              </a:solidFill>
            </a:endParaRPr>
          </a:p>
        </p:txBody>
      </p:sp>
      <p:sp>
        <p:nvSpPr>
          <p:cNvPr id="39958" name="Rectangle 23"/>
          <p:cNvSpPr>
            <a:spLocks noChangeArrowheads="1"/>
          </p:cNvSpPr>
          <p:nvPr/>
        </p:nvSpPr>
        <p:spPr bwMode="auto">
          <a:xfrm>
            <a:off x="4618038" y="4824413"/>
            <a:ext cx="1287462" cy="838200"/>
          </a:xfrm>
          <a:prstGeom prst="rect">
            <a:avLst/>
          </a:prstGeom>
          <a:solidFill>
            <a:srgbClr val="3B812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cs typeface="Tahoma" pitchFamily="34" charset="0"/>
              </a:rPr>
              <a:t>Host-to-Net</a:t>
            </a:r>
            <a:endParaRPr lang="en-US">
              <a:solidFill>
                <a:srgbClr val="000000"/>
              </a:solidFill>
            </a:endParaRPr>
          </a:p>
        </p:txBody>
      </p:sp>
      <p:sp>
        <p:nvSpPr>
          <p:cNvPr id="39959" name="Text Box 24"/>
          <p:cNvSpPr txBox="1">
            <a:spLocks noChangeArrowheads="1"/>
          </p:cNvSpPr>
          <p:nvPr/>
        </p:nvSpPr>
        <p:spPr bwMode="auto">
          <a:xfrm>
            <a:off x="2706688" y="2081213"/>
            <a:ext cx="684212" cy="457200"/>
          </a:xfrm>
          <a:prstGeom prst="rect">
            <a:avLst/>
          </a:prstGeom>
          <a:noFill/>
          <a:ln w="9525">
            <a:noFill/>
            <a:miter lim="800000"/>
            <a:headEnd/>
            <a:tailEnd/>
          </a:ln>
        </p:spPr>
        <p:txBody>
          <a:bodyPr wrap="none">
            <a:spAutoFit/>
          </a:bodyPr>
          <a:lstStyle/>
          <a:p>
            <a:pPr algn="ctr"/>
            <a:r>
              <a:rPr lang="en-US">
                <a:solidFill>
                  <a:srgbClr val="000000"/>
                </a:solidFill>
                <a:latin typeface="Tahoma" pitchFamily="34" charset="0"/>
                <a:cs typeface="Tahoma" pitchFamily="34" charset="0"/>
              </a:rPr>
              <a:t>OSI</a:t>
            </a:r>
            <a:endParaRPr lang="en-US">
              <a:solidFill>
                <a:srgbClr val="000000"/>
              </a:solidFill>
            </a:endParaRPr>
          </a:p>
        </p:txBody>
      </p:sp>
      <p:sp>
        <p:nvSpPr>
          <p:cNvPr id="39960" name="Text Box 25"/>
          <p:cNvSpPr txBox="1">
            <a:spLocks noChangeArrowheads="1"/>
          </p:cNvSpPr>
          <p:nvPr/>
        </p:nvSpPr>
        <p:spPr bwMode="auto">
          <a:xfrm>
            <a:off x="4641850" y="2081213"/>
            <a:ext cx="1111250" cy="457200"/>
          </a:xfrm>
          <a:prstGeom prst="rect">
            <a:avLst/>
          </a:prstGeom>
          <a:noFill/>
          <a:ln w="9525">
            <a:noFill/>
            <a:miter lim="800000"/>
            <a:headEnd/>
            <a:tailEnd/>
          </a:ln>
        </p:spPr>
        <p:txBody>
          <a:bodyPr wrap="none">
            <a:spAutoFit/>
          </a:bodyPr>
          <a:lstStyle/>
          <a:p>
            <a:pPr algn="ctr"/>
            <a:r>
              <a:rPr lang="en-US">
                <a:solidFill>
                  <a:srgbClr val="000000"/>
                </a:solidFill>
                <a:latin typeface="Tahoma" pitchFamily="34" charset="0"/>
                <a:cs typeface="Tahoma" pitchFamily="34" charset="0"/>
              </a:rPr>
              <a:t>TCP/IP</a:t>
            </a:r>
            <a:endParaRPr lang="en-US">
              <a:solidFill>
                <a:srgbClr val="000000"/>
              </a:solidFill>
            </a:endParaRPr>
          </a:p>
        </p:txBody>
      </p:sp>
    </p:spTree>
    <p:extLst>
      <p:ext uri="{BB962C8B-B14F-4D97-AF65-F5344CB8AC3E}">
        <p14:creationId xmlns:p14="http://schemas.microsoft.com/office/powerpoint/2010/main" val="311027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Protocols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Protocols define communication between entities</a:t>
            </a:r>
          </a:p>
          <a:p>
            <a:pPr lvl="1"/>
            <a:r>
              <a:rPr lang="en-US" dirty="0" smtClean="0"/>
              <a:t>Format and order of messages</a:t>
            </a:r>
          </a:p>
          <a:p>
            <a:pPr lvl="1"/>
            <a:r>
              <a:rPr lang="en-US" dirty="0" smtClean="0"/>
              <a:t>Actions taken on transmission and/or receipt of message or other event</a:t>
            </a:r>
            <a:endParaRPr lang="en-US" dirty="0"/>
          </a:p>
          <a:p>
            <a:r>
              <a:rPr lang="en-US" dirty="0" smtClean="0"/>
              <a:t>Protocols use </a:t>
            </a:r>
            <a:br>
              <a:rPr lang="en-US" dirty="0" smtClean="0"/>
            </a:br>
            <a:r>
              <a:rPr lang="en-US" dirty="0" smtClean="0"/>
              <a:t>headers (and </a:t>
            </a:r>
            <a:br>
              <a:rPr lang="en-US" dirty="0" smtClean="0"/>
            </a:br>
            <a:r>
              <a:rPr lang="en-US" dirty="0" smtClean="0"/>
              <a:t>trailers) for control </a:t>
            </a:r>
            <a:br>
              <a:rPr lang="en-US" dirty="0" smtClean="0"/>
            </a:br>
            <a:r>
              <a:rPr lang="en-US" dirty="0" smtClean="0"/>
              <a:t>information</a:t>
            </a:r>
          </a:p>
          <a:p>
            <a:pPr lvl="1"/>
            <a:r>
              <a:rPr lang="en-US" dirty="0" smtClean="0"/>
              <a:t>Naming depends</a:t>
            </a:r>
            <a:br>
              <a:rPr lang="en-US" dirty="0" smtClean="0"/>
            </a:br>
            <a:r>
              <a:rPr lang="en-US" dirty="0" smtClean="0"/>
              <a:t>on layer</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10792696"/>
              </p:ext>
            </p:extLst>
          </p:nvPr>
        </p:nvGraphicFramePr>
        <p:xfrm>
          <a:off x="3893751" y="3452813"/>
          <a:ext cx="5250249" cy="2795587"/>
        </p:xfrm>
        <a:graphic>
          <a:graphicData uri="http://schemas.openxmlformats.org/presentationml/2006/ole">
            <mc:AlternateContent xmlns:mc="http://schemas.openxmlformats.org/markup-compatibility/2006">
              <mc:Choice xmlns:v="urn:schemas-microsoft-com:vml" Requires="v">
                <p:oleObj spid="_x0000_s82952" name="Visio" r:id="rId3" imgW="2200343" imgH="1171575" progId="">
                  <p:embed/>
                </p:oleObj>
              </mc:Choice>
              <mc:Fallback>
                <p:oleObj name="Visio" r:id="rId3" imgW="2200343" imgH="1171575" progId="">
                  <p:embed/>
                  <p:pic>
                    <p:nvPicPr>
                      <p:cNvPr id="0"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3751" y="3452813"/>
                        <a:ext cx="5250249" cy="2795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05539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0000"/>
                </a:solidFill>
              </a:rPr>
              <a:t>Process-to-process communication</a:t>
            </a:r>
            <a:endParaRPr lang="en-US" sz="3600" dirty="0">
              <a:solidFill>
                <a:srgbClr val="FF0000"/>
              </a:solidFill>
            </a:endParaRPr>
          </a:p>
        </p:txBody>
      </p:sp>
      <p:sp>
        <p:nvSpPr>
          <p:cNvPr id="3" name="Content Placeholder 2"/>
          <p:cNvSpPr>
            <a:spLocks noGrp="1"/>
          </p:cNvSpPr>
          <p:nvPr>
            <p:ph idx="1"/>
          </p:nvPr>
        </p:nvSpPr>
        <p:spPr/>
        <p:txBody>
          <a:bodyPr/>
          <a:lstStyle/>
          <a:p>
            <a:r>
              <a:rPr lang="en-US" dirty="0" smtClean="0"/>
              <a:t>We have a network. How to get between programs?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1357971074"/>
              </p:ext>
            </p:extLst>
          </p:nvPr>
        </p:nvGraphicFramePr>
        <p:xfrm>
          <a:off x="1371600" y="2057400"/>
          <a:ext cx="6432945" cy="4343400"/>
        </p:xfrm>
        <a:graphic>
          <a:graphicData uri="http://schemas.openxmlformats.org/presentationml/2006/ole">
            <mc:AlternateContent xmlns:mc="http://schemas.openxmlformats.org/markup-compatibility/2006">
              <mc:Choice xmlns:v="urn:schemas-microsoft-com:vml" Requires="v">
                <p:oleObj spid="_x0000_s18454" name="Visio" r:id="rId3" imgW="6588057" imgH="4448265" progId="">
                  <p:embed/>
                </p:oleObj>
              </mc:Choice>
              <mc:Fallback>
                <p:oleObj name="Visio" r:id="rId3" imgW="6588057" imgH="4448265" progId="">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057400"/>
                        <a:ext cx="643294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27069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Process Communication</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How do the end systems communicate?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11280337"/>
              </p:ext>
            </p:extLst>
          </p:nvPr>
        </p:nvGraphicFramePr>
        <p:xfrm>
          <a:off x="838200" y="2209800"/>
          <a:ext cx="8054544" cy="3104356"/>
        </p:xfrm>
        <a:graphic>
          <a:graphicData uri="http://schemas.openxmlformats.org/presentationml/2006/ole">
            <mc:AlternateContent xmlns:mc="http://schemas.openxmlformats.org/markup-compatibility/2006">
              <mc:Choice xmlns:v="urn:schemas-microsoft-com:vml" Requires="v">
                <p:oleObj spid="_x0000_s50184" name="Visio" r:id="rId3" imgW="4724130" imgH="1820713" progId="">
                  <p:embed/>
                </p:oleObj>
              </mc:Choice>
              <mc:Fallback>
                <p:oleObj name="Visio" r:id="rId3" imgW="4724130" imgH="1820713"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209800"/>
                        <a:ext cx="8054544" cy="3104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24783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Interface-to-interface connectivity</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We now have links. How to get across the network?</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2003966525"/>
              </p:ext>
            </p:extLst>
          </p:nvPr>
        </p:nvGraphicFramePr>
        <p:xfrm>
          <a:off x="1277937" y="1952625"/>
          <a:ext cx="6588125" cy="4448175"/>
        </p:xfrm>
        <a:graphic>
          <a:graphicData uri="http://schemas.openxmlformats.org/presentationml/2006/ole">
            <mc:AlternateContent xmlns:mc="http://schemas.openxmlformats.org/markup-compatibility/2006">
              <mc:Choice xmlns:v="urn:schemas-microsoft-com:vml" Requires="v">
                <p:oleObj spid="_x0000_s48136" name="Visio" r:id="rId3" imgW="6588057" imgH="4448265" progId="">
                  <p:embed/>
                </p:oleObj>
              </mc:Choice>
              <mc:Fallback>
                <p:oleObj name="Visio" r:id="rId3" imgW="6588057" imgH="4448265"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7937" y="1952625"/>
                        <a:ext cx="6588125" cy="444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270696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3846</TotalTime>
  <Words>1241</Words>
  <Application>Microsoft Office PowerPoint</Application>
  <PresentationFormat>On-screen Show (4:3)</PresentationFormat>
  <Paragraphs>351</Paragraphs>
  <Slides>40</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3" baseType="lpstr">
      <vt:lpstr>Theme1</vt:lpstr>
      <vt:lpstr>Visio</vt:lpstr>
      <vt:lpstr>Document</vt:lpstr>
      <vt:lpstr>Lecture 3</vt:lpstr>
      <vt:lpstr>Protocols: HW/SW Interface</vt:lpstr>
      <vt:lpstr>Services provided by layers</vt:lpstr>
      <vt:lpstr>PowerPoint Presentation</vt:lpstr>
      <vt:lpstr>PowerPoint Presentation</vt:lpstr>
      <vt:lpstr>Protocols</vt:lpstr>
      <vt:lpstr>Process-to-process communication</vt:lpstr>
      <vt:lpstr>Process Communication</vt:lpstr>
      <vt:lpstr>Interface-to-interface connectivity</vt:lpstr>
      <vt:lpstr>Datagrams</vt:lpstr>
      <vt:lpstr>TCP/IP packet</vt:lpstr>
      <vt:lpstr>Communicating with the Server:  The O/S Wall</vt:lpstr>
      <vt:lpstr>The Send/Receive Operation</vt:lpstr>
      <vt:lpstr>Transmitting data across the memory bus using a standard NIC</vt:lpstr>
      <vt:lpstr>TCP/IP Processing Path (RX)</vt:lpstr>
      <vt:lpstr>Network I/O Processing</vt:lpstr>
      <vt:lpstr>I/O Acceleration Techniques</vt:lpstr>
      <vt:lpstr>Multiplexing/de-multiplexing</vt:lpstr>
      <vt:lpstr>PowerPoint Presentation</vt:lpstr>
      <vt:lpstr>PowerPoint Presentation</vt:lpstr>
      <vt:lpstr>PowerPoint Presentation</vt:lpstr>
      <vt:lpstr>TCP Header: 5-tuple example</vt:lpstr>
      <vt:lpstr>TCP header</vt:lpstr>
      <vt:lpstr>What functionality does TCP provide?</vt:lpstr>
      <vt:lpstr>Reliable data transfer</vt:lpstr>
      <vt:lpstr>Reliable data transfer</vt:lpstr>
      <vt:lpstr>Sliding window example</vt:lpstr>
      <vt:lpstr>UDP: bare bones protocol</vt:lpstr>
      <vt:lpstr>PowerPoint Presentation</vt:lpstr>
      <vt:lpstr>Internet Protocol</vt:lpstr>
      <vt:lpstr>Other IP aspects</vt:lpstr>
      <vt:lpstr>Network systems</vt:lpstr>
      <vt:lpstr>Classification of network systems</vt:lpstr>
      <vt:lpstr>Example network system: NIC</vt:lpstr>
      <vt:lpstr>Example network system: switch</vt:lpstr>
      <vt:lpstr>Example network system: switch</vt:lpstr>
      <vt:lpstr>Application requirements</vt:lpstr>
      <vt:lpstr>Throughput preservation</vt:lpstr>
      <vt:lpstr>Packet rate vs. data rate</vt:lpstr>
      <vt:lpstr>System design for throughput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671 – Lecture 1</dc:title>
  <dc:creator>wolf</dc:creator>
  <cp:lastModifiedBy>Laxmi Bhuyan</cp:lastModifiedBy>
  <cp:revision>86</cp:revision>
  <dcterms:created xsi:type="dcterms:W3CDTF">2006-08-16T00:00:00Z</dcterms:created>
  <dcterms:modified xsi:type="dcterms:W3CDTF">2012-07-01T12:13:36Z</dcterms:modified>
</cp:coreProperties>
</file>